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1" r:id="rId15"/>
    <p:sldId id="272" r:id="rId16"/>
    <p:sldId id="273" r:id="rId17"/>
    <p:sldId id="270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42EB97-A9C2-4027-897F-320BDB5D8DA4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13348D-8369-46F9-A692-1586B98518B8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</a:t>
          </a:r>
          <a:r>
            <a:rPr lang="ru-RU" sz="240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инвариантная </a:t>
          </a:r>
          <a:endParaRPr lang="ru-RU" sz="1800" dirty="0">
            <a:solidFill>
              <a:srgbClr val="C00000"/>
            </a:solidFill>
          </a:endParaRPr>
        </a:p>
      </dgm:t>
    </dgm:pt>
    <dgm:pt modelId="{21C31CFC-A203-4998-8F1A-79F511C88174}" type="parTrans" cxnId="{03CEE736-F541-4495-8B00-2647E04181DB}">
      <dgm:prSet/>
      <dgm:spPr/>
      <dgm:t>
        <a:bodyPr/>
        <a:lstStyle/>
        <a:p>
          <a:endParaRPr lang="ru-RU"/>
        </a:p>
      </dgm:t>
    </dgm:pt>
    <dgm:pt modelId="{F66DED40-B6D7-4DF7-805F-BB731343ED2E}" type="sibTrans" cxnId="{03CEE736-F541-4495-8B00-2647E04181DB}">
      <dgm:prSet/>
      <dgm:spPr/>
      <dgm:t>
        <a:bodyPr/>
        <a:lstStyle/>
        <a:p>
          <a:endParaRPr lang="ru-RU"/>
        </a:p>
      </dgm:t>
    </dgm:pt>
    <dgm:pt modelId="{08393821-E73D-45EE-8533-5BF7F40A73ED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0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endParaRPr lang="ru-RU" sz="1800" dirty="0">
            <a:solidFill>
              <a:srgbClr val="C00000"/>
            </a:solidFill>
          </a:endParaRPr>
        </a:p>
      </dgm:t>
    </dgm:pt>
    <dgm:pt modelId="{097D4A0E-4C07-4254-BD51-7AA9CC299E56}" type="parTrans" cxnId="{67011CB4-1405-45EA-877D-99130C9021EE}">
      <dgm:prSet/>
      <dgm:spPr/>
      <dgm:t>
        <a:bodyPr/>
        <a:lstStyle/>
        <a:p>
          <a:endParaRPr lang="ru-RU"/>
        </a:p>
      </dgm:t>
    </dgm:pt>
    <dgm:pt modelId="{45E4D3AE-A203-4DD2-AB80-F350F3DE0371}" type="sibTrans" cxnId="{67011CB4-1405-45EA-877D-99130C9021EE}">
      <dgm:prSet/>
      <dgm:spPr/>
      <dgm:t>
        <a:bodyPr/>
        <a:lstStyle/>
        <a:p>
          <a:endParaRPr lang="ru-RU"/>
        </a:p>
      </dgm:t>
    </dgm:pt>
    <dgm:pt modelId="{030CD297-84E8-4E49-9ABB-478F32FCB2BF}" type="pres">
      <dgm:prSet presAssocID="{FF42EB97-A9C2-4027-897F-320BDB5D8DA4}" presName="diagram" presStyleCnt="0">
        <dgm:presLayoutVars>
          <dgm:dir/>
          <dgm:resizeHandles val="exact"/>
        </dgm:presLayoutVars>
      </dgm:prSet>
      <dgm:spPr/>
    </dgm:pt>
    <dgm:pt modelId="{23B4218A-5343-4C99-B81C-DD172993C80D}" type="pres">
      <dgm:prSet presAssocID="{3813348D-8369-46F9-A692-1586B98518B8}" presName="arrow" presStyleLbl="node1" presStyleIdx="0" presStyleCnt="2">
        <dgm:presLayoutVars>
          <dgm:bulletEnabled val="1"/>
        </dgm:presLayoutVars>
      </dgm:prSet>
      <dgm:spPr/>
    </dgm:pt>
    <dgm:pt modelId="{0C9F5B0F-6C7A-4AFB-AE83-31D9C80B3F25}" type="pres">
      <dgm:prSet presAssocID="{08393821-E73D-45EE-8533-5BF7F40A73ED}" presName="arrow" presStyleLbl="node1" presStyleIdx="1" presStyleCnt="2" custRadScaleRad="97382" custRadScaleInc="-41">
        <dgm:presLayoutVars>
          <dgm:bulletEnabled val="1"/>
        </dgm:presLayoutVars>
      </dgm:prSet>
      <dgm:spPr/>
    </dgm:pt>
  </dgm:ptLst>
  <dgm:cxnLst>
    <dgm:cxn modelId="{8E2B700F-1B4D-44BA-A240-50DBCA4CB647}" type="presOf" srcId="{3813348D-8369-46F9-A692-1586B98518B8}" destId="{23B4218A-5343-4C99-B81C-DD172993C80D}" srcOrd="0" destOrd="0" presId="urn:microsoft.com/office/officeart/2005/8/layout/arrow5"/>
    <dgm:cxn modelId="{34D8BB1F-1253-4708-9444-5D3563ACE706}" type="presOf" srcId="{08393821-E73D-45EE-8533-5BF7F40A73ED}" destId="{0C9F5B0F-6C7A-4AFB-AE83-31D9C80B3F25}" srcOrd="0" destOrd="0" presId="urn:microsoft.com/office/officeart/2005/8/layout/arrow5"/>
    <dgm:cxn modelId="{03CEE736-F541-4495-8B00-2647E04181DB}" srcId="{FF42EB97-A9C2-4027-897F-320BDB5D8DA4}" destId="{3813348D-8369-46F9-A692-1586B98518B8}" srcOrd="0" destOrd="0" parTransId="{21C31CFC-A203-4998-8F1A-79F511C88174}" sibTransId="{F66DED40-B6D7-4DF7-805F-BB731343ED2E}"/>
    <dgm:cxn modelId="{AEDF3569-5154-4C67-AFF0-7424CEBE89BA}" type="presOf" srcId="{FF42EB97-A9C2-4027-897F-320BDB5D8DA4}" destId="{030CD297-84E8-4E49-9ABB-478F32FCB2BF}" srcOrd="0" destOrd="0" presId="urn:microsoft.com/office/officeart/2005/8/layout/arrow5"/>
    <dgm:cxn modelId="{67011CB4-1405-45EA-877D-99130C9021EE}" srcId="{FF42EB97-A9C2-4027-897F-320BDB5D8DA4}" destId="{08393821-E73D-45EE-8533-5BF7F40A73ED}" srcOrd="1" destOrd="0" parTransId="{097D4A0E-4C07-4254-BD51-7AA9CC299E56}" sibTransId="{45E4D3AE-A203-4DD2-AB80-F350F3DE0371}"/>
    <dgm:cxn modelId="{EDA2EC04-2677-4021-BE76-73B10E5BA078}" type="presParOf" srcId="{030CD297-84E8-4E49-9ABB-478F32FCB2BF}" destId="{23B4218A-5343-4C99-B81C-DD172993C80D}" srcOrd="0" destOrd="0" presId="urn:microsoft.com/office/officeart/2005/8/layout/arrow5"/>
    <dgm:cxn modelId="{9D50A29A-D0CB-4680-A85A-6AD4D592FBA9}" type="presParOf" srcId="{030CD297-84E8-4E49-9ABB-478F32FCB2BF}" destId="{0C9F5B0F-6C7A-4AFB-AE83-31D9C80B3F25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B4218A-5343-4C99-B81C-DD172993C80D}">
      <dsp:nvSpPr>
        <dsp:cNvPr id="0" name=""/>
        <dsp:cNvSpPr/>
      </dsp:nvSpPr>
      <dsp:spPr>
        <a:xfrm rot="16200000">
          <a:off x="1357" y="899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</a:t>
          </a:r>
          <a:r>
            <a:rPr lang="ru-RU" sz="2400" kern="120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инвариантная </a:t>
          </a:r>
          <a:endParaRPr lang="ru-RU" sz="1800" kern="1200" dirty="0">
            <a:solidFill>
              <a:srgbClr val="C00000"/>
            </a:solidFill>
          </a:endParaRPr>
        </a:p>
      </dsp:txBody>
      <dsp:txXfrm rot="5400000">
        <a:off x="1358" y="721970"/>
        <a:ext cx="2379538" cy="1442145"/>
      </dsp:txXfrm>
    </dsp:sp>
    <dsp:sp modelId="{0C9F5B0F-6C7A-4AFB-AE83-31D9C80B3F25}">
      <dsp:nvSpPr>
        <dsp:cNvPr id="0" name=""/>
        <dsp:cNvSpPr/>
      </dsp:nvSpPr>
      <dsp:spPr>
        <a:xfrm rot="5400000">
          <a:off x="3168346" y="0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kern="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kern="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endParaRPr lang="ru-RU" sz="1800" kern="1200" dirty="0">
            <a:solidFill>
              <a:srgbClr val="C00000"/>
            </a:solidFill>
          </a:endParaRPr>
        </a:p>
      </dsp:txBody>
      <dsp:txXfrm rot="-5400000">
        <a:off x="3673098" y="721072"/>
        <a:ext cx="2379538" cy="14421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CAC60-5E5D-4A6A-8347-7820724C9BE5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432A85-F5F4-4531-9C8E-2D49B224AB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6277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229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997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5490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870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0798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985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063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7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653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71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878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315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322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543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562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11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5E9E7-A9F0-4F79-82CB-29648C4C0B16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092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publication.pravo.gov.ru/Document/View/0001202212280044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ctrTitle"/>
          </p:nvPr>
        </p:nvSpPr>
        <p:spPr>
          <a:xfrm>
            <a:off x="683568" y="2204864"/>
            <a:ext cx="7772400" cy="1779588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презентация </a:t>
            </a:r>
            <a:b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программы дошкольного образовательного учреждения (ОП ДО в соответствии с ФОП)</a:t>
            </a:r>
          </a:p>
        </p:txBody>
      </p:sp>
      <p:sp>
        <p:nvSpPr>
          <p:cNvPr id="10243" name="TextBox 1"/>
          <p:cNvSpPr txBox="1">
            <a:spLocks noChangeArrowheads="1"/>
          </p:cNvSpPr>
          <p:nvPr/>
        </p:nvSpPr>
        <p:spPr bwMode="auto">
          <a:xfrm>
            <a:off x="1105852" y="333377"/>
            <a:ext cx="7151380" cy="538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6000"/>
              </a:lnSpc>
              <a:spcAft>
                <a:spcPts val="0"/>
              </a:spcAft>
            </a:pPr>
            <a:r>
              <a:rPr lang="ru-RU" sz="140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Муниципальное бюджетное дошкольное образовательное учреждение – детский сад №212</a:t>
            </a:r>
            <a:endParaRPr lang="ru-RU" sz="140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6000"/>
              </a:lnSpc>
              <a:spcAft>
                <a:spcPts val="0"/>
              </a:spcAft>
            </a:pPr>
            <a:r>
              <a:rPr lang="ru-RU" sz="140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(МБДОУ - детский сад № 212)</a:t>
            </a:r>
            <a:endParaRPr lang="ru-RU" sz="140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244" name="TextBox 5"/>
          <p:cNvSpPr txBox="1">
            <a:spLocks noChangeArrowheads="1"/>
          </p:cNvSpPr>
          <p:nvPr/>
        </p:nvSpPr>
        <p:spPr bwMode="auto">
          <a:xfrm>
            <a:off x="3640709" y="6165850"/>
            <a:ext cx="208166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Екатеринбург, 2025</a:t>
            </a:r>
          </a:p>
        </p:txBody>
      </p:sp>
    </p:spTree>
    <p:extLst>
      <p:ext uri="{BB962C8B-B14F-4D97-AF65-F5344CB8AC3E}">
        <p14:creationId xmlns:p14="http://schemas.microsoft.com/office/powerpoint/2010/main" val="20786885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509122"/>
            <a:ext cx="792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культурным практикам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относят игровую, продуктивную, познавательно-исследовательскую, коммуникативную практики, чтение художественной литературы (п.24.19. ФОП ДО)</a:t>
            </a:r>
            <a:endParaRPr lang="ru-RU" sz="1200" dirty="0"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628800"/>
            <a:ext cx="8208912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ctr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Образовательная деятельность в ДОУ включает:</a:t>
            </a:r>
            <a:endParaRPr lang="ru-RU" sz="2000" b="1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процессе организации различных видов детской деятельности;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ходе режимных процессов;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самостоятельную деятельность детей;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взаимодействие с семьями детей по реализации образовательной программы ДО (п.24.1. ФОП ДО).</a:t>
            </a:r>
            <a:endParaRPr lang="ru-RU" sz="12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622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1666020" y="260650"/>
            <a:ext cx="6120680" cy="37561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Специфика контингента воспитанников ДОУ </a:t>
            </a:r>
          </a:p>
        </p:txBody>
      </p:sp>
      <p:sp>
        <p:nvSpPr>
          <p:cNvPr id="30723" name="Содержимое 2"/>
          <p:cNvSpPr>
            <a:spLocks noGrp="1"/>
          </p:cNvSpPr>
          <p:nvPr>
            <p:ph idx="1"/>
          </p:nvPr>
        </p:nvSpPr>
        <p:spPr>
          <a:xfrm>
            <a:off x="611560" y="736486"/>
            <a:ext cx="8229600" cy="2592288"/>
          </a:xfrm>
        </p:spPr>
        <p:txBody>
          <a:bodyPr rtlCol="0"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  <a:defRPr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Количество воспитанников в ДОУ – </a:t>
            </a: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123</a:t>
            </a:r>
          </a:p>
          <a:p>
            <a:pPr marL="0" indent="0" algn="ctr">
              <a:spcBef>
                <a:spcPts val="0"/>
              </a:spcBef>
              <a:buNone/>
              <a:defRPr/>
            </a:pPr>
            <a:endParaRPr lang="ru-RU" alt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  <a:defRPr/>
            </a:pPr>
            <a:endParaRPr lang="ru-RU" alt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41033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827584" y="300073"/>
            <a:ext cx="7200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Характеристика взаимодействия ДОУ </a:t>
            </a:r>
          </a:p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 семьями воспитанников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31121" y="1176911"/>
            <a:ext cx="2808312" cy="452116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220072" y="1161857"/>
            <a:ext cx="2808312" cy="446649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63810" y="4709166"/>
            <a:ext cx="3312368" cy="378621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Принципы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09634" y="5182010"/>
            <a:ext cx="402072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Приоритет семьи в воспитании, обучении и развитии ребенка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Открытость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Индивидуально-дифференцированный подход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Возрастосообразность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58018" y="1814174"/>
            <a:ext cx="376591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единства подходов к воспитанию и обучению детей в условиях ДОО и семьи; повышение воспитательного потенциала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психолого-педагогической поддержки семьи и повышение компетентности родителей в вопросах образования, охраны и укрепления здоровья детей младенческого, раннего и дошкольного возраста.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995937" y="1572347"/>
            <a:ext cx="5000315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Информирование родителей и общественности относительно целей дошкольного образования, общих для всего образовательного пространства РФ, о мерах господдержки семьям, имеющим детей дошкольного возраста, а также об образовательной программе, реализуемой в ДОО.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Просвещение родителей, повышение их правовой, психолого-педагогической компетентности в вопросах охраны и укрепления здоровья, развития и образования детей.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условий для развития ответственного и осознанного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родительства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как базовой основы благополучия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Построение взаимодействия в форме сотрудничества и установления партнерских отношений с родителями детей младенческого, раннего и дошкольного возраста для решения образовательных задач.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Вовлечение родителей в образовательный процесс.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9331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AutoShape 2"/>
          <p:cNvSpPr>
            <a:spLocks noGrp="1" noChangeArrowheads="1"/>
          </p:cNvSpPr>
          <p:nvPr>
            <p:ph type="title"/>
          </p:nvPr>
        </p:nvSpPr>
        <p:spPr>
          <a:xfrm>
            <a:off x="1619672" y="764704"/>
            <a:ext cx="6399684" cy="576064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000" b="1" dirty="0">
                <a:solidFill>
                  <a:srgbClr val="C00000"/>
                </a:solidFill>
              </a:rPr>
              <a:t>        </a:t>
            </a:r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 по взаимодействию с родителями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906172" y="1556794"/>
            <a:ext cx="7407275" cy="4392613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собрания, конференции, мастер-классы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ДОУ через родительский комитет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Консультирование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уголки и информационные стенды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Дни открытых дверей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создании развивающей среды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педагогическом процессе (открытые просмотры, проекты, акции, привлечение родителей к подготовке праздников)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Совместные мероприятия с участием воспитанников, педагогов, родителей</a:t>
            </a:r>
          </a:p>
        </p:txBody>
      </p:sp>
    </p:spTree>
    <p:extLst>
      <p:ext uri="{BB962C8B-B14F-4D97-AF65-F5344CB8AC3E}">
        <p14:creationId xmlns:p14="http://schemas.microsoft.com/office/powerpoint/2010/main" val="339186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90245" y="691481"/>
            <a:ext cx="713056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воспитания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Разработана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ФОП ДО,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требований Федерального закона № 304-ФЗ от 31.07.2020 «О внесении изменений в Федеральный закон «Об образовании в Российской Федерации» по вопросам воспитания обучающихся»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отражает интересы и запросы участников образовательных отношений:</a:t>
            </a:r>
            <a:endParaRPr lang="ru-RU" sz="1200" b="1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ребенка, признавая приоритетную роль его личностного развития на основе возрастных и индивидуальных особенностей, интересов и потребностей;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родителей ребенка (законных представителей) и значимых для ребенка взрослых;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государства и общества.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2369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1162" y="219808"/>
            <a:ext cx="843182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Общая цель воспитания  в ДОУ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-  личностное развитие каждого ребенка с учетом его индивидуальности и создание условий для позитивной социализации  детей на основе традиционных ценностей российского общества, что предполагает: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первоначальных представлений о традиционных ценностях российского народа, социально приемлемых нормах и правилах поведения;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ценностного отношения к окружающему миру (природному и социокультурному), другим людям, себе;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становление первичного опыта деятельности и поведения в соответствии с традиционными ценностями, принятыми в обществе нормами и правилами  (п..29.2.1.1 ФОП ДО)</a:t>
            </a:r>
          </a:p>
          <a:p>
            <a:pPr marL="171450" indent="-171450" algn="just">
              <a:spcAft>
                <a:spcPts val="0"/>
              </a:spcAft>
              <a:buFontTx/>
              <a:buChar char="-"/>
            </a:pP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7731" y="3046988"/>
            <a:ext cx="8625254" cy="3640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Общие задачи воспитания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</a:t>
            </a:r>
            <a:r>
              <a:rPr lang="en-US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: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содействовать развитию личности , основанному на принятых в обществе представлениях о добре и зле, должном и недопустимом: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способствовать становлению нравственности , основанной на духовных отечественных традициях, внутренней установке личности поступать согласно своей совести: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создавать условия для развития и реализации личностного потенциала ребенка, его готовности  к творческому самовыражению и саморазвитию, самовоспитанию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осуществлять поддержку позитивной социализации ребенка посредством проектирования и принятия уклада, воспитывающей среды, создание воспитывающих общностей. (п.29.2.1.2 ФОП ДО).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35883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4446" y="185080"/>
            <a:ext cx="8528540" cy="6294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lnSpc>
                <a:spcPct val="107000"/>
              </a:lnSpc>
              <a:spcAft>
                <a:spcPts val="80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Направления воспитания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      Патриотическое направление воспитания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286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Духовно-нравственное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Социальное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Познавательное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Физическое и оздоровительное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Трудовое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Эстетическое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</a:rPr>
              <a:t> </a:t>
            </a:r>
            <a:endParaRPr lang="ru-RU" dirty="0"/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</a:rPr>
              <a:t>Концептуальные положения воспитательной системы ДОУ</a:t>
            </a:r>
            <a:endParaRPr lang="ru-RU" dirty="0"/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общей культуры, духовно-нравственных ценностей, развитие физических, интеллектуальных, нравственных, эстетических и личностных качеств, формирование предпосылок учебной деятельности, сохранение и укрепление здоровья воспитанников,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комфортных, безопасных условий для  всестороннего развития, воспитания детей, их успешной социализации, 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сплочение и консолидация коллектива ДОУ, укрепление социальной солидарности, повышение доверия личности, к жизни в России, согражданам, коллегам, обществу, настоящему и будущему малой Родины, Российской Федерации, на основе базовых ценностей Российского гражданского общества и развитие у подрастающего поколения навыков позитивной социализации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6429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3429000"/>
            <a:ext cx="5598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http://publication.pravo.gov.ru/Document/View/0001202212280044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170081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России от 25.11.2022 N 1028</a:t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"Об утверждении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образования"</a:t>
            </a:r>
            <a:b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(Зарегистрировано в Минюсте России 28.12.2022 N 71847)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utoShape 4" descr="Classic QR code template"/>
          <p:cNvSpPr>
            <a:spLocks noChangeAspect="1" noChangeArrowheads="1"/>
          </p:cNvSpPr>
          <p:nvPr/>
        </p:nvSpPr>
        <p:spPr bwMode="auto">
          <a:xfrm>
            <a:off x="3900260" y="499359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643" y="4299858"/>
            <a:ext cx="2488474" cy="2488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132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9153" y="2564904"/>
            <a:ext cx="8353425" cy="304801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 </a:t>
            </a:r>
          </a:p>
          <a:p>
            <a:pPr algn="ctr">
              <a:defRPr/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разработана на основе: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 (далее ФОП ДО),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Федерального государственного образовательного стандарта дошкольного образования (далее – ФГОС ДО)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учетом нормативных правовых актов, содержащих обязательные требования к условиям организации дошкольного образования, а также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 федеральными, региональными, муниципальными нормативными документами и локальными нормативными актами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9153" y="836714"/>
            <a:ext cx="8424863" cy="1323975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</a:t>
            </a:r>
          </a:p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образовательного учреждения – </a:t>
            </a:r>
          </a:p>
          <a:p>
            <a:pPr algn="ctr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локальный нормативный акт, определяющий содержание дошкольного образования в дошкольном образовательном учреждении 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282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764704"/>
            <a:ext cx="8424862" cy="5309146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на выполнение </a:t>
            </a:r>
          </a:p>
          <a:p>
            <a:pPr algn="ctr">
              <a:lnSpc>
                <a:spcPct val="150000"/>
              </a:lnSpc>
            </a:pP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Указов Президента Российской Федерации: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07.05.2018 № 204 «О национальных целях и стратегических задачах развития Российской Федерации на период до 2024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21.07.2020 № 474 «О национальных целях развития Российской Федерации на период до 2030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02.07.2021 № 400 «О Стратегии национальной безопасности Российской Федерации»,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09.11.2022 № 809 «Об утверждении Основ государственной политики по сохранению и укреплению традиционных российских духовно-нравственных ценностей»</a:t>
            </a:r>
          </a:p>
        </p:txBody>
      </p:sp>
    </p:spTree>
    <p:extLst>
      <p:ext uri="{BB962C8B-B14F-4D97-AF65-F5344CB8AC3E}">
        <p14:creationId xmlns:p14="http://schemas.microsoft.com/office/powerpoint/2010/main" val="1356799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0827" y="1268413"/>
            <a:ext cx="8353425" cy="4862870"/>
          </a:xfrm>
          <a:prstGeom prst="rect">
            <a:avLst/>
          </a:prstGeom>
        </p:spPr>
        <p:txBody>
          <a:bodyPr>
            <a:spAutoFit/>
          </a:bodyPr>
          <a:lstStyle>
            <a:lvl1pPr marL="457200" indent="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реализовать: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обучение и воспитание ребенка дошкольного возраста как гражданина Российской Федерации, 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основ его гражданской и культурной идентичности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соответствующем его возрасту  содержании доступными средствами;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создание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ядра содержания дошкольного образования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(далее - ДО), ориентированного на  приобщение детей к традиционным духовно-нравственным и социокультурным ценностям российского народа, воспитание подрастающего поколения как знающего и уважающего историю и  культуру своей семьи, большой и малой Родины;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единого федерального образовательного пространства воспитания и обучения детей от  рождения до поступления в общеобразовательную организацию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обеспечивающего ребенку и его  родителям (законным представителям) равные, качественные условия ДО, вне зависимости от места  проживания.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914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24744"/>
            <a:ext cx="8496944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Цель Программы -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разностороннее развитие ребенка в период дошкольного детства с учетом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 (п.41.1. ФОП  ДО).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Задачи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разработаны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ФГОС ДО (п.1.6. ФГОС ДО), уточнены и расширены в ФОП ДО.</a:t>
            </a:r>
            <a:endParaRPr lang="ru-RU" sz="11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ctr">
              <a:tabLst>
                <a:tab pos="90170" algn="l"/>
              </a:tabLst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Новые задачи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(п.14.2. ФОП ДО)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обеспечение единых для РФ содержания ДО и планируемых результатов освоения образовательной программы ДО;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приобщение детей к базовым ценностям российского народа - жизнь, достоинство, права и свободы человека, патриотизм, гражданственность,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России; создание условий для формирования ценностного отношения к окружающему миру, становления опыта действий и поступков на основе осмысления ценностей;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построение (структурирование) содержания образовательной деятельности на основе учета возрастных и индивидуальных особенностей развития.</a:t>
            </a:r>
            <a:endParaRPr lang="ru-RU" sz="11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560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6802" y="5157790"/>
            <a:ext cx="6913563" cy="646331"/>
          </a:xfrm>
          <a:prstGeom prst="rect">
            <a:avLst/>
          </a:prstGeom>
        </p:spPr>
        <p:txBody>
          <a:bodyPr>
            <a:spAutoFit/>
          </a:bodyPr>
          <a:lstStyle>
            <a:lvl1pPr indent="539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физическое и психическое развитие детей в различных видах деятельности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246676872"/>
              </p:ext>
            </p:extLst>
          </p:nvPr>
        </p:nvGraphicFramePr>
        <p:xfrm>
          <a:off x="1475581" y="1785760"/>
          <a:ext cx="6096000" cy="2886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732403" y="1052736"/>
            <a:ext cx="1582356" cy="707886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</a:p>
          <a:p>
            <a:pPr algn="ctr"/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из </a:t>
            </a:r>
            <a:endParaRPr lang="ru-RU" altLang="ru-RU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241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 ДО</a:t>
            </a: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317769" y="764706"/>
            <a:ext cx="8715375" cy="5200327"/>
          </a:xfrm>
        </p:spPr>
        <p:txBody>
          <a:bodyPr anchor="ctr"/>
          <a:lstStyle/>
          <a:p>
            <a:pPr>
              <a:spcBef>
                <a:spcPct val="0"/>
              </a:spcBef>
              <a:buFont typeface="Symbol" panose="05050102010706020507" pitchFamily="18" charset="2"/>
              <a:buNone/>
            </a:pPr>
            <a:endParaRPr lang="ru-RU" alt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52" y="1285877"/>
            <a:ext cx="3000375" cy="78581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86188" y="1285875"/>
            <a:ext cx="4786312" cy="12144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5750" y="2643188"/>
            <a:ext cx="25717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1" name="TextBox 8"/>
          <p:cNvSpPr txBox="1">
            <a:spLocks noChangeArrowheads="1"/>
          </p:cNvSpPr>
          <p:nvPr/>
        </p:nvSpPr>
        <p:spPr bwMode="auto">
          <a:xfrm>
            <a:off x="500063" y="1428750"/>
            <a:ext cx="2857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положения: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86190" y="1357315"/>
            <a:ext cx="4643437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Раскрывают назначение ОП ДО</a:t>
            </a:r>
          </a:p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статус и особенности ОП, содержание разделов (целевого, содержательного и организационного)</a:t>
            </a:r>
          </a:p>
        </p:txBody>
      </p:sp>
      <p:sp>
        <p:nvSpPr>
          <p:cNvPr id="16393" name="TextBox 10"/>
          <p:cNvSpPr txBox="1">
            <a:spLocks noChangeArrowheads="1"/>
          </p:cNvSpPr>
          <p:nvPr/>
        </p:nvSpPr>
        <p:spPr bwMode="auto">
          <a:xfrm>
            <a:off x="357190" y="2714625"/>
            <a:ext cx="24352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AutoNum type="arabicPeriod"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раздел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1440" y="3643315"/>
            <a:ext cx="3000375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395" name="TextBox 12"/>
          <p:cNvSpPr txBox="1">
            <a:spLocks noChangeArrowheads="1"/>
          </p:cNvSpPr>
          <p:nvPr/>
        </p:nvSpPr>
        <p:spPr bwMode="auto">
          <a:xfrm>
            <a:off x="142875" y="3786190"/>
            <a:ext cx="28575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цели, задачи, принципы ФОП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планируемые результаты освоения ФОП в разные периоды детства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подходы к педагогической диагностике достижения планируемых результатов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143250" y="2643188"/>
            <a:ext cx="31432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Содержательный раздел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214690" y="3643315"/>
            <a:ext cx="3214687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Включает: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задачи и содержание образовательной деятельности по образовательным областям во всех возрастных группах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и задачи КРР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рабочую программу воспитания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иные материалы</a:t>
            </a:r>
          </a:p>
          <a:p>
            <a:pPr algn="ctr">
              <a:defRPr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500813" y="2643188"/>
            <a:ext cx="2500312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Организационный раздел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572252" y="3643315"/>
            <a:ext cx="2500313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400" name="TextBox 17"/>
          <p:cNvSpPr txBox="1">
            <a:spLocks noChangeArrowheads="1"/>
          </p:cNvSpPr>
          <p:nvPr/>
        </p:nvSpPr>
        <p:spPr bwMode="auto">
          <a:xfrm>
            <a:off x="6572252" y="3714750"/>
            <a:ext cx="2500313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психолого-педагогические, кадровые условия, МТО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режим дня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перечень произведений искусства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календарный план воспитательной работы</a:t>
            </a:r>
          </a:p>
          <a:p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178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1577977" y="687390"/>
            <a:ext cx="5554663" cy="320601"/>
          </a:xfrm>
          <a:prstGeom prst="rect">
            <a:avLst/>
          </a:prstGeom>
        </p:spPr>
        <p:txBody>
          <a:bodyPr lIns="0" tIns="1270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2700">
              <a:spcBef>
                <a:spcPts val="100"/>
              </a:spcBef>
              <a:defRPr/>
            </a:pPr>
            <a:r>
              <a:rPr lang="ru-RU" sz="20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ДО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</a:t>
            </a:r>
          </a:p>
        </p:txBody>
      </p:sp>
      <p:sp>
        <p:nvSpPr>
          <p:cNvPr id="17411" name="object 3"/>
          <p:cNvSpPr>
            <a:spLocks/>
          </p:cNvSpPr>
          <p:nvPr/>
        </p:nvSpPr>
        <p:spPr bwMode="auto">
          <a:xfrm>
            <a:off x="1098550" y="1441450"/>
            <a:ext cx="3429000" cy="1066800"/>
          </a:xfrm>
          <a:custGeom>
            <a:avLst/>
            <a:gdLst>
              <a:gd name="T0" fmla="*/ 6408420 w 6408420"/>
              <a:gd name="T1" fmla="*/ 0 h 1066800"/>
              <a:gd name="T2" fmla="*/ 0 w 6408420"/>
              <a:gd name="T3" fmla="*/ 0 h 1066800"/>
              <a:gd name="T4" fmla="*/ 0 w 6408420"/>
              <a:gd name="T5" fmla="*/ 1066800 h 1066800"/>
              <a:gd name="T6" fmla="*/ 6408420 w 6408420"/>
              <a:gd name="T7" fmla="*/ 1066800 h 1066800"/>
              <a:gd name="T8" fmla="*/ 6408420 w 640842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08420" h="1066800">
                <a:moveTo>
                  <a:pt x="6408420" y="0"/>
                </a:moveTo>
                <a:lnTo>
                  <a:pt x="0" y="0"/>
                </a:lnTo>
                <a:lnTo>
                  <a:pt x="0" y="1066800"/>
                </a:lnTo>
                <a:lnTo>
                  <a:pt x="6408420" y="1066800"/>
                </a:lnTo>
                <a:lnTo>
                  <a:pt x="6408420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2" name="object 5"/>
          <p:cNvSpPr>
            <a:spLocks/>
          </p:cNvSpPr>
          <p:nvPr/>
        </p:nvSpPr>
        <p:spPr bwMode="auto">
          <a:xfrm>
            <a:off x="1111250" y="2760663"/>
            <a:ext cx="2781300" cy="1066800"/>
          </a:xfrm>
          <a:custGeom>
            <a:avLst/>
            <a:gdLst>
              <a:gd name="T0" fmla="*/ 6336792 w 6337300"/>
              <a:gd name="T1" fmla="*/ 0 h 1066800"/>
              <a:gd name="T2" fmla="*/ 0 w 6337300"/>
              <a:gd name="T3" fmla="*/ 0 h 1066800"/>
              <a:gd name="T4" fmla="*/ 0 w 6337300"/>
              <a:gd name="T5" fmla="*/ 1066800 h 1066800"/>
              <a:gd name="T6" fmla="*/ 6336792 w 6337300"/>
              <a:gd name="T7" fmla="*/ 1066800 h 1066800"/>
              <a:gd name="T8" fmla="*/ 6336792 w 633730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37300" h="1066800">
                <a:moveTo>
                  <a:pt x="6336792" y="0"/>
                </a:moveTo>
                <a:lnTo>
                  <a:pt x="0" y="0"/>
                </a:lnTo>
                <a:lnTo>
                  <a:pt x="0" y="1066800"/>
                </a:lnTo>
                <a:lnTo>
                  <a:pt x="6336792" y="1066800"/>
                </a:lnTo>
                <a:lnTo>
                  <a:pt x="6336792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3" name="object 7"/>
          <p:cNvSpPr>
            <a:spLocks/>
          </p:cNvSpPr>
          <p:nvPr/>
        </p:nvSpPr>
        <p:spPr bwMode="auto">
          <a:xfrm>
            <a:off x="306390" y="1657350"/>
            <a:ext cx="733425" cy="636588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4" name="object 8"/>
          <p:cNvSpPr>
            <a:spLocks/>
          </p:cNvSpPr>
          <p:nvPr/>
        </p:nvSpPr>
        <p:spPr bwMode="auto">
          <a:xfrm>
            <a:off x="339727" y="2960688"/>
            <a:ext cx="735013" cy="665162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" name="object 4"/>
          <p:cNvSpPr txBox="1"/>
          <p:nvPr/>
        </p:nvSpPr>
        <p:spPr>
          <a:xfrm>
            <a:off x="1271590" y="1600200"/>
            <a:ext cx="3024187" cy="750888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Учебно-методическая</a:t>
            </a:r>
            <a:r>
              <a:rPr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документация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bject 6"/>
          <p:cNvSpPr txBox="1"/>
          <p:nvPr/>
        </p:nvSpPr>
        <p:spPr>
          <a:xfrm>
            <a:off x="1230315" y="3017840"/>
            <a:ext cx="2484437" cy="38258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Иные</a:t>
            </a: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компоненты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10140" y="1236663"/>
            <a:ext cx="3933825" cy="147796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рабочая программа воспитания, </a:t>
            </a: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примерный  режим и распорядок дня дошкольных групп, </a:t>
            </a: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календарный план  воспитательной работы. </a:t>
            </a:r>
          </a:p>
        </p:txBody>
      </p:sp>
      <p:sp>
        <p:nvSpPr>
          <p:cNvPr id="17418" name="object 7"/>
          <p:cNvSpPr>
            <a:spLocks/>
          </p:cNvSpPr>
          <p:nvPr/>
        </p:nvSpPr>
        <p:spPr bwMode="auto">
          <a:xfrm>
            <a:off x="4556125" y="1890715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9" name="object 7"/>
          <p:cNvSpPr>
            <a:spLocks/>
          </p:cNvSpPr>
          <p:nvPr/>
        </p:nvSpPr>
        <p:spPr bwMode="auto">
          <a:xfrm>
            <a:off x="3965575" y="3190877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384675" y="2855913"/>
            <a:ext cx="4459288" cy="1200150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 marL="144000"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планируемые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 marL="144000"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п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едагогическая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диагностика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достижения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планируемых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результатов,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411413" y="4075115"/>
            <a:ext cx="6445250" cy="230822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з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адачи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содержание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образования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(обучения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воспитания)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образовательным областям,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ариативные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формы,</a:t>
            </a:r>
            <a:r>
              <a:rPr lang="ru-RU" spc="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способы,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методы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собенности образовательной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деятельности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разных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видов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и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культурных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практик,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с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пособы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направления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поддержки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детской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инициативы,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особенности взаимодействия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педагогического коллектива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семьями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обучающихся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17422" name="object 7"/>
          <p:cNvSpPr>
            <a:spLocks/>
          </p:cNvSpPr>
          <p:nvPr/>
        </p:nvSpPr>
        <p:spPr bwMode="auto">
          <a:xfrm rot="1687830">
            <a:off x="3633788" y="3848102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904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 txBox="1">
            <a:spLocks noChangeArrowheads="1"/>
          </p:cNvSpPr>
          <p:nvPr/>
        </p:nvSpPr>
        <p:spPr bwMode="auto">
          <a:xfrm>
            <a:off x="1187626" y="1916834"/>
            <a:ext cx="7408863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576263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855663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1462088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19192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3764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28336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2908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algn="ctr" eaLnBrk="1" hangingPunct="1">
              <a:buFont typeface="Symbol" panose="05050102010706020507" pitchFamily="18" charset="2"/>
              <a:buNone/>
            </a:pPr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обучения и воспитания –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области:</a:t>
            </a:r>
            <a:endParaRPr lang="ru-RU" alt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«Физическое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«Социально – коммуникативное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«Познавательное развитие» 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«Речевое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«Художественно – эстетическое развитие»</a:t>
            </a:r>
          </a:p>
        </p:txBody>
      </p:sp>
    </p:spTree>
    <p:extLst>
      <p:ext uri="{BB962C8B-B14F-4D97-AF65-F5344CB8AC3E}">
        <p14:creationId xmlns:p14="http://schemas.microsoft.com/office/powerpoint/2010/main" val="77194288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42</TotalTime>
  <Words>1480</Words>
  <Application>Microsoft Office PowerPoint</Application>
  <PresentationFormat>Экран (4:3)</PresentationFormat>
  <Paragraphs>142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8" baseType="lpstr">
      <vt:lpstr>SimSun</vt:lpstr>
      <vt:lpstr>Arial</vt:lpstr>
      <vt:lpstr>Arial Unicode MS</vt:lpstr>
      <vt:lpstr>Calibri</vt:lpstr>
      <vt:lpstr>Century Gothic</vt:lpstr>
      <vt:lpstr>Mangal</vt:lpstr>
      <vt:lpstr>Symbol</vt:lpstr>
      <vt:lpstr>Times New Roman</vt:lpstr>
      <vt:lpstr>Wingdings</vt:lpstr>
      <vt:lpstr>Wingdings 3</vt:lpstr>
      <vt:lpstr>Легкий дым</vt:lpstr>
      <vt:lpstr>Краткая презентация  образовательной программы дошкольного образовательного учреждения (ОП ДО в соответствии с ФОП)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ОП ДО</vt:lpstr>
      <vt:lpstr>Презентация PowerPoint</vt:lpstr>
      <vt:lpstr>Презентация PowerPoint</vt:lpstr>
      <vt:lpstr>Презентация PowerPoint</vt:lpstr>
      <vt:lpstr>Специфика контингента воспитанников ДОУ </vt:lpstr>
      <vt:lpstr>Презентация PowerPoint</vt:lpstr>
      <vt:lpstr>        Формы работы по взаимодействию с родителями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  образовательной программы дошкольного образовательного учреждения (ОП ДО)</dc:title>
  <dc:creator>User</dc:creator>
  <cp:lastModifiedBy>ДС 212</cp:lastModifiedBy>
  <cp:revision>11</cp:revision>
  <dcterms:created xsi:type="dcterms:W3CDTF">2023-08-02T09:43:03Z</dcterms:created>
  <dcterms:modified xsi:type="dcterms:W3CDTF">2025-01-15T10:02:31Z</dcterms:modified>
</cp:coreProperties>
</file>