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1" r:id="rId2"/>
  </p:sldMasterIdLst>
  <p:notesMasterIdLst>
    <p:notesMasterId r:id="rId32"/>
  </p:notesMasterIdLst>
  <p:handoutMasterIdLst>
    <p:handoutMasterId r:id="rId33"/>
  </p:handoutMasterIdLst>
  <p:sldIdLst>
    <p:sldId id="269" r:id="rId3"/>
    <p:sldId id="293" r:id="rId4"/>
    <p:sldId id="275" r:id="rId5"/>
    <p:sldId id="277" r:id="rId6"/>
    <p:sldId id="278" r:id="rId7"/>
    <p:sldId id="282" r:id="rId8"/>
    <p:sldId id="283" r:id="rId9"/>
    <p:sldId id="279" r:id="rId10"/>
    <p:sldId id="284" r:id="rId11"/>
    <p:sldId id="280" r:id="rId12"/>
    <p:sldId id="285" r:id="rId13"/>
    <p:sldId id="274" r:id="rId14"/>
    <p:sldId id="271" r:id="rId15"/>
    <p:sldId id="289" r:id="rId16"/>
    <p:sldId id="281" r:id="rId17"/>
    <p:sldId id="262" r:id="rId18"/>
    <p:sldId id="264" r:id="rId19"/>
    <p:sldId id="265" r:id="rId20"/>
    <p:sldId id="268" r:id="rId21"/>
    <p:sldId id="266" r:id="rId22"/>
    <p:sldId id="263" r:id="rId23"/>
    <p:sldId id="286" r:id="rId24"/>
    <p:sldId id="267" r:id="rId25"/>
    <p:sldId id="259" r:id="rId26"/>
    <p:sldId id="288" r:id="rId27"/>
    <p:sldId id="287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F9D"/>
    <a:srgbClr val="BEBA00"/>
    <a:srgbClr val="D9DD89"/>
    <a:srgbClr val="FFFFAF"/>
    <a:srgbClr val="4D4D4D"/>
    <a:srgbClr val="663300"/>
    <a:srgbClr val="63A0D7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7813" autoAdjust="0"/>
  </p:normalViewPr>
  <p:slideViewPr>
    <p:cSldViewPr>
      <p:cViewPr varScale="1">
        <p:scale>
          <a:sx n="75" d="100"/>
          <a:sy n="75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8681AE3-2C5C-448E-B079-D90647422B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9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16F49D8-968F-4290-A2BE-C8866B6FA4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06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C3283-CDE3-4A2E-B93E-2612D2246EA8}" type="slidenum">
              <a:rPr lang="ru-RU"/>
              <a:pPr/>
              <a:t>1</a:t>
            </a:fld>
            <a:endParaRPr lang="ru-RU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49D8-968F-4290-A2BE-C8866B6FA46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49D8-968F-4290-A2BE-C8866B6FA46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49D8-968F-4290-A2BE-C8866B6FA46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D2A8-E221-4199-A08D-E2C9E7542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949B-997B-4B8A-8E91-539358F98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CD58-24FC-4919-9456-5A4E0E7A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DD2A8-E221-4199-A08D-E2C9E7542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DF95F3-ED33-4B5B-B282-F8E6A34C5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4F2C-73B8-42F6-BBD7-7EA3ABD30A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9871-DFDF-4E21-83AF-E9A2FD4F48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E96-4E15-4D8A-8D9B-054306686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26A9-FAC8-4CDB-A212-D45DD317D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A7DE-0C5B-41D0-96DC-7B1156989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E65D6E-F0D7-4CB0-A763-B7266CCD8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95F3-ED33-4B5B-B282-F8E6A34C5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2600F6-2DB9-4438-A6B3-B6555C6B62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949B-997B-4B8A-8E91-539358F98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CD58-24FC-4919-9456-5A4E0E7A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A4F2C-73B8-42F6-BBD7-7EA3ABD30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9871-DFDF-4E21-83AF-E9A2FD4F4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7E96-4E15-4D8A-8D9B-054306686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26A9-FAC8-4CDB-A212-D45DD317D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A7DE-0C5B-41D0-96DC-7B1156989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5D6E-F0D7-4CB0-A763-B7266CCD8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00F6-2DB9-4438-A6B3-B6555C6B6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215-822A-404E-80B5-9594C3139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D1F215-822A-404E-80B5-9594C3139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7/Biohazard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3%D0%9E%D0%A1%D0%A2_%D0%A0_12.4.026&amp;action=edit&amp;redlink=1" TargetMode="External"/><Relationship Id="rId2" Type="http://schemas.openxmlformats.org/officeDocument/2006/relationships/hyperlink" Target="http://ru.wikipedia.org/wiki/%D0%A4%D0%B0%D0%B9%D0%BB:Radioactive.sv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hyperlink" Target="//upload.wikimedia.org/wikipedia/commons/3/39/Hazard_T.svg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//upload.wikimedia.org/wikipedia/commons/b/bb/Hazard_E.sv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d/dd/Achtung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0212" y="1268760"/>
            <a:ext cx="8713788" cy="286493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Террористические угрозы с применением радиоактивных, взрывчатых и химических веществ и оценка террористической уязвимости критически важных объектов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81488" y="6334780"/>
            <a:ext cx="66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/>
                </a:solidFill>
              </a:rPr>
              <a:t>Кириллов Владимир Михайлович</a:t>
            </a:r>
            <a:endParaRPr lang="ru-RU" sz="2800" dirty="0"/>
          </a:p>
        </p:txBody>
      </p:sp>
      <p:pic>
        <p:nvPicPr>
          <p:cNvPr id="10" name="Picture 2" descr="http://t1.gstatic.com/images?q=tbn:ANd9GcRwYh2QnFglvvLDIMcEK7h1fIfmV-5PEYRQYLRXPc3hDe8H67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1944216" cy="1591435"/>
          </a:xfrm>
          <a:prstGeom prst="rect">
            <a:avLst/>
          </a:prstGeom>
          <a:noFill/>
        </p:spPr>
      </p:pic>
      <p:pic>
        <p:nvPicPr>
          <p:cNvPr id="14" name="Picture 2" descr="W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581128"/>
            <a:ext cx="1823512" cy="1584176"/>
          </a:xfrm>
          <a:prstGeom prst="rect">
            <a:avLst/>
          </a:prstGeom>
          <a:noFill/>
        </p:spPr>
      </p:pic>
      <p:pic>
        <p:nvPicPr>
          <p:cNvPr id="15" name="Picture 2" descr="Картинка загружается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09120"/>
            <a:ext cx="1889450" cy="16768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92480" cy="666936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       Согласно </a:t>
            </a:r>
            <a:r>
              <a:rPr lang="ru-RU" dirty="0"/>
              <a:t>классификации </a:t>
            </a:r>
            <a:r>
              <a:rPr lang="ru-RU" dirty="0" smtClean="0"/>
              <a:t>академика </a:t>
            </a:r>
            <a:r>
              <a:rPr lang="ru-RU" dirty="0"/>
              <a:t>РАМН А.А. Воробьёва </a:t>
            </a:r>
            <a:endParaRPr lang="ru-RU" dirty="0" smtClean="0"/>
          </a:p>
          <a:p>
            <a:pPr algn="ctr">
              <a:buNone/>
            </a:pPr>
            <a:r>
              <a:rPr lang="ru-RU" sz="4600" b="1" dirty="0" smtClean="0"/>
              <a:t>                        наиболее опасными </a:t>
            </a:r>
            <a:r>
              <a:rPr lang="ru-RU" sz="4600" b="1" dirty="0"/>
              <a:t>средствами </a:t>
            </a:r>
            <a:endParaRPr lang="ru-RU" sz="4600" b="1" dirty="0" smtClean="0"/>
          </a:p>
          <a:p>
            <a:pPr>
              <a:buNone/>
            </a:pPr>
            <a:r>
              <a:rPr lang="ru-RU" sz="4600" b="1" dirty="0" smtClean="0"/>
              <a:t>                                </a:t>
            </a:r>
            <a:r>
              <a:rPr lang="ru-RU" sz="4600" b="1" dirty="0" err="1" smtClean="0"/>
              <a:t>биотерроризма</a:t>
            </a:r>
            <a:r>
              <a:rPr lang="ru-RU" sz="4600" b="1" dirty="0" smtClean="0"/>
              <a:t> </a:t>
            </a:r>
          </a:p>
          <a:p>
            <a:pPr>
              <a:buNone/>
            </a:pPr>
            <a:r>
              <a:rPr lang="ru-RU" sz="4600" b="1" dirty="0" smtClean="0"/>
              <a:t>                                 могут </a:t>
            </a:r>
            <a:r>
              <a:rPr lang="ru-RU" sz="4600" b="1" dirty="0"/>
              <a:t>быть: </a:t>
            </a:r>
            <a:endParaRPr lang="ru-RU" sz="4600" b="1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вирус </a:t>
            </a:r>
            <a:r>
              <a:rPr lang="ru-RU" dirty="0"/>
              <a:t>натуральной оспы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возбудители чумы, </a:t>
            </a:r>
            <a:endParaRPr lang="ru-RU" dirty="0" smtClean="0"/>
          </a:p>
          <a:p>
            <a:pPr algn="just"/>
            <a:r>
              <a:rPr lang="ru-RU" dirty="0" smtClean="0"/>
              <a:t>сибирской </a:t>
            </a:r>
            <a:r>
              <a:rPr lang="ru-RU" dirty="0"/>
              <a:t>язвы, </a:t>
            </a:r>
            <a:endParaRPr lang="ru-RU" dirty="0" smtClean="0"/>
          </a:p>
          <a:p>
            <a:pPr algn="just"/>
            <a:r>
              <a:rPr lang="ru-RU" dirty="0" smtClean="0"/>
              <a:t>ботулизма </a:t>
            </a:r>
            <a:r>
              <a:rPr lang="ru-RU" dirty="0"/>
              <a:t>(токсины), </a:t>
            </a:r>
            <a:endParaRPr lang="ru-RU" dirty="0" smtClean="0"/>
          </a:p>
          <a:p>
            <a:pPr algn="just"/>
            <a:r>
              <a:rPr lang="ru-RU" dirty="0" smtClean="0"/>
              <a:t>геморрагической </a:t>
            </a:r>
            <a:r>
              <a:rPr lang="ru-RU" dirty="0"/>
              <a:t>лихорадки Марбург, </a:t>
            </a:r>
            <a:endParaRPr lang="ru-RU" dirty="0" smtClean="0"/>
          </a:p>
          <a:p>
            <a:pPr algn="just"/>
            <a:r>
              <a:rPr lang="ru-RU" dirty="0" smtClean="0"/>
              <a:t>туляремии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венесуэльского </a:t>
            </a:r>
            <a:r>
              <a:rPr lang="ru-RU" dirty="0"/>
              <a:t>энцефалита лошадей (ВЭЛ), </a:t>
            </a:r>
            <a:endParaRPr lang="ru-RU" dirty="0" smtClean="0"/>
          </a:p>
          <a:p>
            <a:pPr algn="just"/>
            <a:r>
              <a:rPr lang="ru-RU" dirty="0" smtClean="0"/>
              <a:t>сапа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 smtClean="0"/>
              <a:t>мелиоидоза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гриппа</a:t>
            </a:r>
            <a:r>
              <a:rPr lang="ru-RU" dirty="0"/>
              <a:t>, сыпного тифа; </a:t>
            </a:r>
            <a:endParaRPr lang="ru-RU" dirty="0" smtClean="0"/>
          </a:p>
          <a:p>
            <a:pPr algn="just"/>
            <a:r>
              <a:rPr lang="ru-RU" dirty="0" smtClean="0"/>
              <a:t>а </a:t>
            </a:r>
            <a:r>
              <a:rPr lang="ru-RU" dirty="0"/>
              <a:t>также возбудители бруцеллеза, японского энцефалита, жёлтой лихорадки, холеры, токсины столбняка, дифтерии и др.</a:t>
            </a:r>
          </a:p>
          <a:p>
            <a:endParaRPr lang="ru-RU" dirty="0"/>
          </a:p>
        </p:txBody>
      </p:sp>
      <p:pic>
        <p:nvPicPr>
          <p:cNvPr id="6" name="Picture 2" descr="http://mirbukashek.ru/wp-content/uploads/2008/11/strek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555777" cy="2069030"/>
          </a:xfrm>
          <a:prstGeom prst="rect">
            <a:avLst/>
          </a:prstGeom>
          <a:noFill/>
        </p:spPr>
      </p:pic>
      <p:pic>
        <p:nvPicPr>
          <p:cNvPr id="4" name="Picture 4" descr="Файл:Biohazard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92696"/>
            <a:ext cx="3151718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3645024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Осторожно. Биологическая опасность (Инфекционные вещества).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к пузырь машина с пеной заволакивает для венча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492896"/>
            <a:ext cx="2133600" cy="21336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Несколько килограммов спор возбудителей сибирской язвы могут уничтожить такое же количество гражданского населения, как ядерная бомба, равная по мощности сброшенной на Хиросиму.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Основными видами такого оружия являются бактерии, вирусы, риккетсии и грибки, а также продукты их жизнедеятельности - токсины. Поражение людей может происходить при попадании их через органы дыхания, желудочно-кишечный тракт, слизистые оболочки (рта, носа, глаз) и поврежденные кожные покровы. Наибольшую опасность представляет распыление бактериальных рецептур в виде аэрозоля. </a:t>
            </a:r>
          </a:p>
          <a:p>
            <a:pPr algn="just"/>
            <a:r>
              <a:rPr lang="ru-RU" sz="2000" dirty="0" smtClean="0"/>
              <a:t>При этом в воздухе образуется бактериальное облако </a:t>
            </a:r>
          </a:p>
          <a:p>
            <a:pPr algn="just"/>
            <a:r>
              <a:rPr lang="ru-RU" sz="2000" dirty="0" smtClean="0"/>
              <a:t>и перемещаясь в направлении движения воздуха,</a:t>
            </a:r>
          </a:p>
          <a:p>
            <a:pPr algn="just"/>
            <a:r>
              <a:rPr lang="ru-RU" sz="2000" dirty="0" smtClean="0"/>
              <a:t> может оседать на почву, воду, растения и все </a:t>
            </a:r>
          </a:p>
          <a:p>
            <a:pPr algn="just"/>
            <a:r>
              <a:rPr lang="ru-RU" sz="2000" dirty="0" smtClean="0"/>
              <a:t>предметы, а также на кожные покровы людей и животных.</a:t>
            </a:r>
            <a:br>
              <a:rPr lang="ru-RU" sz="2000" dirty="0" smtClean="0"/>
            </a:br>
            <a:r>
              <a:rPr lang="ru-RU" sz="2000" dirty="0" smtClean="0"/>
              <a:t>Наибольшую угрозу в качестве самостоятельного биологического оружия представляет собой возбудитель </a:t>
            </a:r>
            <a:r>
              <a:rPr lang="ru-RU" sz="2000" b="1" dirty="0" smtClean="0"/>
              <a:t>сибирской язвы</a:t>
            </a:r>
            <a:r>
              <a:rPr lang="ru-RU" sz="2000" dirty="0" smtClean="0"/>
              <a:t>. Инкубационный (скрытый) период при ингаляционном пути поступлении возбудителя варьируют от 1 до 6 дней, а </a:t>
            </a:r>
            <a:r>
              <a:rPr lang="ru-RU" sz="2000" b="1" dirty="0" smtClean="0"/>
              <a:t>уровень летальности при ингаляционной форме сибирской язвы колеблется от 87 до 95%. </a:t>
            </a:r>
            <a:endParaRPr lang="ru-RU" sz="2000" b="1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УКАЗ Президента РФ от 14.06.2012 N 851 "О ПОРЯДКЕ УСТАНОВЛЕНИЯ УРОВНЕЙ ТЕРРОРИСТИЧЕСКОЙ ОПАСНОСТИ, ПРЕДУСМАТРИВАЮЩИХ ПРИНЯТИЕ ДОПОЛНИТЕЛЬНЫХ МЕР ПО ОБЕСПЕЧЕНИЮ БЕЗОПАСНОСТИ ЛИЧНОСТИ, ОБЩЕСТВА И ГОСУДАРСТВА "</a:t>
            </a:r>
            <a:endParaRPr lang="ru-RU" sz="2000" b="1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79512" y="2025908"/>
            <a:ext cx="8783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D1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целях своевременного информирования населения о возникновении угрозы террористического акта и организации деятельности по противодействию его совершению могут устанавливаться следующие уровни террористической опасности на отдельных участках территории Российской Федерации (объектах):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0F9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повышенный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0F9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0F9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0F9D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0F9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D1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(информация о ТУ должна быть подтверждена).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высокий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жёлтый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</a:p>
          <a:p>
            <a:pPr lvl="0" eaLnBrk="0" hangingPunct="0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1D1D1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(информация о ТУ подтверждена).</a:t>
            </a:r>
          </a:p>
          <a:p>
            <a:pPr lvl="0" eaLnBrk="0" hangingPunct="0"/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критический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D1D1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(состоялся ТА).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3501008"/>
            <a:ext cx="27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Не более 15 суток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733256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США – 5 цветов, во Франции – 4 цвета, в Великобритании – 5 уровней (без цветов)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229429"/>
            <a:ext cx="871296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Символы 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пасности в РФ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hlinkClick r:id="rId2" tooltip="Увеличить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 tooltip="Увеличить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Пример предупреждающего знака «Опасно.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Радиоактивные вещества или ионизирующее излучение»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Российской Федерации существует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tooltip="ГОСТ Р 12.4.026 (страница отсутствует)"/>
              </a:rPr>
              <a:t>ГОСТ Р 12.4.026-2001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«Цвета сигнальные, знаки безопасности и разметка сигнальная»,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устанавливающий назначение, правила применения, виды и исполнения,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цветографическое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изображение, размеры, технические требования и характеристики, методы испытаний знаков безопасности, в том числе и содержащих символы опасности. В соответствии с этим ГОСТ знаки безопасности 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цветографическое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изображение определенной геометрической формы с использованием сигнальных и контрастных цветов, графических символов и (или) поясняющих надписей, предназначенное для предупреждения людей о непосредственной или возможной опасности, запрещения, предписания или разрешения определенных действий, а также для информации о расположении объектов и средств, использование которых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исключает или снижает воздействие опасных и (или) вредных факторов. Знаки безопасности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стандартизированны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 приведены также в ранее действовавшем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 tooltip="ГОСТ Р 12.4.026 (страница отсутствует)"/>
              </a:rPr>
              <a:t>ГОСТ Р 12.4.026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ССБТ «Цвета сигнальные, знаки безопасности и разметка сигнальная»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://bits.wikimedia.org/static-1.20wmf6/skins/common/images/magnify-clip.png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14288"/>
            <a:ext cx="142875" cy="104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W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1691680" cy="1469647"/>
          </a:xfrm>
          <a:prstGeom prst="rect">
            <a:avLst/>
          </a:prstGeom>
          <a:noFill/>
        </p:spPr>
      </p:pic>
      <p:pic>
        <p:nvPicPr>
          <p:cNvPr id="70660" name="Picture 4" descr="W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1728192" cy="1501367"/>
          </a:xfrm>
          <a:prstGeom prst="rect">
            <a:avLst/>
          </a:prstGeom>
          <a:noFill/>
        </p:spPr>
      </p:pic>
      <p:pic>
        <p:nvPicPr>
          <p:cNvPr id="70662" name="Picture 6" descr="W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1800200" cy="1539999"/>
          </a:xfrm>
          <a:prstGeom prst="rect">
            <a:avLst/>
          </a:prstGeom>
          <a:noFill/>
        </p:spPr>
      </p:pic>
      <p:pic>
        <p:nvPicPr>
          <p:cNvPr id="70664" name="Picture 8" descr="W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1524000" cy="1323975"/>
          </a:xfrm>
          <a:prstGeom prst="rect">
            <a:avLst/>
          </a:prstGeom>
          <a:noFill/>
        </p:spPr>
      </p:pic>
      <p:pic>
        <p:nvPicPr>
          <p:cNvPr id="70666" name="Picture 10" descr="W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1524000" cy="1323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653136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Осторожно. Биологическая опасность (Инфекционные вещества).</a:t>
            </a:r>
            <a:endParaRPr lang="ru-RU" dirty="0"/>
          </a:p>
        </p:txBody>
      </p:sp>
      <p:pic>
        <p:nvPicPr>
          <p:cNvPr id="70668" name="Picture 12" descr="W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861048"/>
            <a:ext cx="1524000" cy="13239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64088" y="4149080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Осторожно. Вредные для здоровья аллергические вещества.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99695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Опасно. Радиоактивные вещества или ионизирующие излучения.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7809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Опасно. Ядовитые вещества</a:t>
            </a:r>
            <a:endParaRPr lang="ru-RU" dirty="0"/>
          </a:p>
        </p:txBody>
      </p:sp>
      <p:pic>
        <p:nvPicPr>
          <p:cNvPr id="70670" name="Picture 14" descr="W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5534025"/>
            <a:ext cx="1524000" cy="13239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91880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Опасно. Едкие или коррозионные вещества.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51712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Взрывоопасно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Внимание опасность. Прочие опасности.</a:t>
            </a:r>
            <a:endParaRPr lang="ru-RU" dirty="0"/>
          </a:p>
        </p:txBody>
      </p:sp>
      <p:pic>
        <p:nvPicPr>
          <p:cNvPr id="17" name="Picture 12" descr="Файл:Hazard E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0592" y="836712"/>
            <a:ext cx="1512168" cy="1512168"/>
          </a:xfrm>
          <a:prstGeom prst="rect">
            <a:avLst/>
          </a:prstGeom>
          <a:noFill/>
        </p:spPr>
      </p:pic>
      <p:pic>
        <p:nvPicPr>
          <p:cNvPr id="18" name="Picture 14" descr="Файл:Hazard T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00592" y="3068960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6453336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В соответствии с принятыми решениями Совещания от 13.11.03 г. приказами МЧС России </a:t>
            </a:r>
            <a:r>
              <a:rPr lang="ru-RU" sz="4000" dirty="0" smtClean="0"/>
              <a:t>утверждены</a:t>
            </a:r>
          </a:p>
          <a:p>
            <a:pPr algn="just"/>
            <a:r>
              <a:rPr lang="ru-RU" sz="4000" dirty="0" smtClean="0"/>
              <a:t> </a:t>
            </a:r>
            <a:r>
              <a:rPr lang="ru-RU" sz="4000" dirty="0"/>
              <a:t>«Типовой паспорт безопасности территорий субъектов Российской Федерации и муниципальных </a:t>
            </a:r>
            <a:r>
              <a:rPr lang="ru-RU" sz="4000" dirty="0" smtClean="0"/>
              <a:t>образований</a:t>
            </a:r>
            <a:r>
              <a:rPr lang="ru-RU" sz="4000" dirty="0"/>
              <a:t>» и </a:t>
            </a:r>
            <a:endParaRPr lang="ru-RU" sz="4000" dirty="0" smtClean="0"/>
          </a:p>
          <a:p>
            <a:pPr algn="just"/>
            <a:r>
              <a:rPr lang="ru-RU" sz="4000" dirty="0" smtClean="0"/>
              <a:t>«</a:t>
            </a:r>
            <a:r>
              <a:rPr lang="ru-RU" sz="4000" dirty="0"/>
              <a:t>Типовой паспорт безопасности опасного объекта». 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65722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900" b="1" i="1" dirty="0" smtClean="0"/>
              <a:t>Диверсионно-террористическая уязвимость объекта</a:t>
            </a:r>
            <a:r>
              <a:rPr lang="ru-RU" sz="3900" dirty="0" smtClean="0"/>
              <a:t> (ДТУ) – это степень несоответствия принятых на объекте мер защиты предполагаемой террористической угрозе, выраженная в процентах, относительных единицах (от 0 до 1) или в качественных понятиях: «неприемлемо высокая уязвимость», «высокая уязвимость», «средняя уязвимость», «низкая уязвимость».</a:t>
            </a:r>
          </a:p>
          <a:p>
            <a:pPr algn="just">
              <a:buNone/>
            </a:pPr>
            <a:endParaRPr lang="ru-RU" sz="3900" dirty="0" smtClean="0"/>
          </a:p>
          <a:p>
            <a:r>
              <a:rPr lang="ru-RU" sz="7800" dirty="0" smtClean="0"/>
              <a:t>         </a:t>
            </a:r>
            <a:r>
              <a:rPr lang="ru-RU" sz="7800" b="1" dirty="0" smtClean="0"/>
              <a:t>ДТУ= 1 - ДТЗ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09853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Вводятся 15 </a:t>
            </a:r>
            <a:r>
              <a:rPr lang="ru-RU" sz="3600" b="1" i="1" dirty="0" err="1" smtClean="0"/>
              <a:t>криминолого-криминалистических</a:t>
            </a:r>
            <a:r>
              <a:rPr lang="ru-RU" sz="3600" b="1" i="1" dirty="0" smtClean="0"/>
              <a:t> критериев</a:t>
            </a:r>
            <a:r>
              <a:rPr lang="ru-RU" sz="3600" b="1" i="1" dirty="0"/>
              <a:t/>
            </a:r>
            <a:br>
              <a:rPr lang="ru-RU" sz="3600" b="1" i="1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96752"/>
            <a:ext cx="8929718" cy="5661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1-К</a:t>
            </a:r>
            <a:r>
              <a:rPr lang="ru-RU" sz="1200" dirty="0" smtClean="0"/>
              <a:t> </a:t>
            </a:r>
            <a:r>
              <a:rPr lang="ru-RU" sz="1400" dirty="0" smtClean="0"/>
              <a:t>– частота встречаемости диверсионно-террористического средства и способа его применения;</a:t>
            </a:r>
          </a:p>
          <a:p>
            <a:pPr>
              <a:buNone/>
            </a:pPr>
            <a:r>
              <a:rPr lang="ru-RU" sz="1400" b="1" dirty="0" smtClean="0"/>
              <a:t>2-К</a:t>
            </a:r>
            <a:r>
              <a:rPr lang="ru-RU" sz="1400" dirty="0" smtClean="0"/>
              <a:t> – поражающая способность данного средства и способа его применения для незащищённых людей;</a:t>
            </a:r>
          </a:p>
          <a:p>
            <a:pPr>
              <a:buNone/>
            </a:pPr>
            <a:r>
              <a:rPr lang="ru-RU" sz="1400" b="1" dirty="0" smtClean="0"/>
              <a:t>3-К</a:t>
            </a:r>
            <a:r>
              <a:rPr lang="ru-RU" sz="1400" dirty="0" smtClean="0"/>
              <a:t> – поражающая способность данного средства и способа его применения для отдельного 3-5-этажного здания или аналогичного капитального сооружения;</a:t>
            </a:r>
          </a:p>
          <a:p>
            <a:pPr>
              <a:buNone/>
            </a:pPr>
            <a:r>
              <a:rPr lang="ru-RU" sz="1400" b="1" dirty="0" smtClean="0"/>
              <a:t>4-К</a:t>
            </a:r>
            <a:r>
              <a:rPr lang="ru-RU" sz="1400" dirty="0" smtClean="0"/>
              <a:t> – наличие скрытных способов перемещения и доставки данного средства поражения к объекту;</a:t>
            </a:r>
          </a:p>
          <a:p>
            <a:pPr>
              <a:buNone/>
            </a:pPr>
            <a:r>
              <a:rPr lang="ru-RU" sz="1400" b="1" dirty="0" smtClean="0"/>
              <a:t>5-К</a:t>
            </a:r>
            <a:r>
              <a:rPr lang="ru-RU" sz="1400" dirty="0" smtClean="0"/>
              <a:t> – наличие у данного средства поражения демаскирующих признаков;</a:t>
            </a:r>
          </a:p>
          <a:p>
            <a:pPr>
              <a:buNone/>
            </a:pPr>
            <a:r>
              <a:rPr lang="ru-RU" sz="1400" b="1" dirty="0" smtClean="0"/>
              <a:t>6-К</a:t>
            </a:r>
            <a:r>
              <a:rPr lang="ru-RU" sz="1400" dirty="0" smtClean="0"/>
              <a:t> – наличие и состояние инженерной защиты объекта, возможность скрытного проникновения на объект с данным средством поражения;</a:t>
            </a:r>
          </a:p>
          <a:p>
            <a:pPr>
              <a:buNone/>
            </a:pPr>
            <a:r>
              <a:rPr lang="ru-RU" sz="1400" b="1" dirty="0" smtClean="0"/>
              <a:t>7-К</a:t>
            </a:r>
            <a:r>
              <a:rPr lang="ru-RU" sz="1400" dirty="0" smtClean="0"/>
              <a:t> – наличие и состояние объектовых сил террористического противодействия;</a:t>
            </a:r>
          </a:p>
          <a:p>
            <a:pPr>
              <a:buNone/>
            </a:pPr>
            <a:r>
              <a:rPr lang="ru-RU" sz="1400" b="1" dirty="0" smtClean="0"/>
              <a:t>8-К</a:t>
            </a:r>
            <a:r>
              <a:rPr lang="ru-RU" sz="1400" dirty="0" smtClean="0"/>
              <a:t> – наличие и состояние на объекте антитеррористических средств и досмотрового оборудования;</a:t>
            </a:r>
          </a:p>
          <a:p>
            <a:pPr>
              <a:buNone/>
            </a:pPr>
            <a:r>
              <a:rPr lang="ru-RU" sz="1400" b="1" dirty="0" smtClean="0"/>
              <a:t>9-К</a:t>
            </a:r>
            <a:r>
              <a:rPr lang="ru-RU" sz="1400" dirty="0" smtClean="0"/>
              <a:t> – наличие и состояние объектовых антитеррористических инструктивно-методических разработок для персонала;</a:t>
            </a:r>
          </a:p>
          <a:p>
            <a:pPr>
              <a:buNone/>
            </a:pPr>
            <a:r>
              <a:rPr lang="ru-RU" sz="1400" b="1" dirty="0" smtClean="0"/>
              <a:t>10-К</a:t>
            </a:r>
            <a:r>
              <a:rPr lang="ru-RU" sz="1400" dirty="0" smtClean="0"/>
              <a:t> – состояние антитеррористической подготовки работающего персонала (определяется тестированием по определённой методике);</a:t>
            </a:r>
          </a:p>
          <a:p>
            <a:pPr>
              <a:buNone/>
            </a:pPr>
            <a:r>
              <a:rPr lang="ru-RU" sz="1400" b="1" dirty="0" smtClean="0"/>
              <a:t>11-К</a:t>
            </a:r>
            <a:r>
              <a:rPr lang="ru-RU" sz="1400" dirty="0" smtClean="0"/>
              <a:t> – отраслевой и ведомственный фактор (</a:t>
            </a:r>
            <a:r>
              <a:rPr lang="ru-RU" sz="1400" dirty="0" err="1" smtClean="0"/>
              <a:t>относимость</a:t>
            </a:r>
            <a:r>
              <a:rPr lang="ru-RU" sz="1400" dirty="0" smtClean="0"/>
              <a:t> объекта к объектам жизнеобеспечения, транспорта, связи, потенциально опасным и критически важным объектам);</a:t>
            </a:r>
          </a:p>
          <a:p>
            <a:pPr>
              <a:buNone/>
            </a:pPr>
            <a:r>
              <a:rPr lang="ru-RU" sz="1400" b="1" dirty="0" smtClean="0"/>
              <a:t>12-К</a:t>
            </a:r>
            <a:r>
              <a:rPr lang="ru-RU" sz="1400" dirty="0" smtClean="0"/>
              <a:t> – внутренний криминогенный фактор (степень криминализации и напряжённости социальных отношений внутри объекта);</a:t>
            </a:r>
          </a:p>
          <a:p>
            <a:pPr>
              <a:buNone/>
            </a:pPr>
            <a:r>
              <a:rPr lang="ru-RU" sz="1400" b="1" dirty="0" smtClean="0"/>
              <a:t>13-К</a:t>
            </a:r>
            <a:r>
              <a:rPr lang="ru-RU" sz="1400" dirty="0" smtClean="0"/>
              <a:t> – внешний криминогенный фактор (степень криминализации и напряжённости социальных отношений вокруг объекта);</a:t>
            </a:r>
          </a:p>
          <a:p>
            <a:pPr>
              <a:buNone/>
            </a:pPr>
            <a:r>
              <a:rPr lang="ru-RU" sz="1400" b="1" dirty="0" smtClean="0"/>
              <a:t>14-К</a:t>
            </a:r>
            <a:r>
              <a:rPr lang="ru-RU" sz="1400" dirty="0" smtClean="0"/>
              <a:t> – географический фактор (местонахождения объекта по отношению к мегаполисам, большим городам и очагам внутреннего и международного терроризма);</a:t>
            </a:r>
          </a:p>
          <a:p>
            <a:pPr>
              <a:buNone/>
            </a:pPr>
            <a:r>
              <a:rPr lang="ru-RU" sz="1400" b="1" dirty="0" smtClean="0"/>
              <a:t>15-К</a:t>
            </a:r>
            <a:r>
              <a:rPr lang="ru-RU" sz="1400" dirty="0" smtClean="0"/>
              <a:t> – временной фактор (уровень террористической угрозы в стране в данный промежуток времени).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287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/>
              <a:t> </a:t>
            </a:r>
            <a:r>
              <a:rPr lang="ru-RU" sz="3100" b="1" dirty="0" smtClean="0"/>
              <a:t>Рейтинговая оценка значимости критериев для различных моделей расчёта диверсионно-террористической уязвимости (ДТУ) </a:t>
            </a:r>
            <a:endParaRPr lang="ru-RU" sz="31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633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373255">
                <a:tc rowSpan="2">
                  <a:txBody>
                    <a:bodyPr/>
                    <a:lstStyle/>
                    <a:p>
                      <a:r>
                        <a:rPr kumimoji="0" lang="ru-RU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расчёта ДТУ</a:t>
                      </a:r>
                      <a:endParaRPr lang="ru-RU" sz="2400" baseline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Оценка значимости критериев (баллы)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8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высокая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средняя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низкая</a:t>
                      </a:r>
                    </a:p>
                  </a:txBody>
                  <a:tcPr marL="68580" marR="68580" marT="0" marB="0"/>
                </a:tc>
              </a:tr>
              <a:tr h="13884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latin typeface="Times New Roman"/>
                          <a:ea typeface="Times New Roman"/>
                        </a:rPr>
                        <a:t>Базовая модель расчёта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latin typeface="Times New Roman"/>
                          <a:ea typeface="Times New Roman"/>
                        </a:rPr>
                        <a:t>(модель «БМ»)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8-6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5-3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2-0</a:t>
                      </a:r>
                    </a:p>
                  </a:txBody>
                  <a:tcPr marL="68580" marR="68580" marT="0" marB="0"/>
                </a:tc>
              </a:tr>
              <a:tr h="13884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latin typeface="Times New Roman"/>
                          <a:ea typeface="Times New Roman"/>
                        </a:rPr>
                        <a:t>Оптимистическая модель расчёта (модель «ОМ»)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5-4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3-2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1-0</a:t>
                      </a:r>
                    </a:p>
                  </a:txBody>
                  <a:tcPr marL="68580" marR="68580" marT="0" marB="0"/>
                </a:tc>
              </a:tr>
              <a:tr h="15776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latin typeface="Times New Roman"/>
                          <a:ea typeface="Times New Roman"/>
                        </a:rPr>
                        <a:t>Пессимистическая модель расчёта (модель «ПМ»)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10-7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6-4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94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Общие рекомендации по ранжированию критериев ТУ</a:t>
            </a:r>
            <a:endParaRPr lang="ru-RU" sz="28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4"/>
          <a:ext cx="8715435" cy="6725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20"/>
                <a:gridCol w="2502654"/>
                <a:gridCol w="1743087"/>
                <a:gridCol w="1743087"/>
                <a:gridCol w="1743087"/>
              </a:tblGrid>
              <a:tr h="36658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Критерий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Наименование критерия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Рейтинг значимости критерия для подсчёта ДТУ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высокий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низкий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9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1-К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Частота встречаемости диверсионно-террористического средства и способа его применения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Известны факты применения для данного вида объектов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Зафиксировано несколько случаев в данном регионе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Применялось в данном регионе (1-2 случая)</a:t>
                      </a:r>
                    </a:p>
                  </a:txBody>
                  <a:tcPr marL="68580" marR="68580" marT="0" marB="0"/>
                </a:tc>
              </a:tr>
              <a:tr h="3542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2-К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Поражающая способность данного средства и способа его применения для незащищённых людей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В радиусе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более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 100 м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 радиусе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50-100м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В радиусе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до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50 м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9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3-К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Поражающая способность данного средства и способа его применения для отдельного 3-5-этажного здания или аналогичного капитального строения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Уничтожение здания или сооружения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Разрушение здания или сооружения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Повреждение здания или сооружения</a:t>
                      </a:r>
                    </a:p>
                  </a:txBody>
                  <a:tcPr marL="68580" marR="68580" marT="0" marB="0"/>
                </a:tc>
              </a:tr>
              <a:tr h="3542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</a:rPr>
                        <a:t>4-К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Наличие скрытных способов перемещения и доставки средства поражения к объекту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Много способов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Есть 3-4 способа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Есть 1-2 способа</a:t>
                      </a:r>
                    </a:p>
                  </a:txBody>
                  <a:tcPr marL="68580" marR="68580" marT="0" marB="0"/>
                </a:tc>
              </a:tr>
              <a:tr h="429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5-К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Наличие у средства поражения демаскирующих свойств и признаков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Средство обнаруживается обученными специалистами с использованием спецтехники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Признаки нужно знать, средство обнаруживается проинструктированным персоналом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Признаки очевидны, средство обнаруживается визуально</a:t>
                      </a:r>
                    </a:p>
                  </a:txBody>
                  <a:tcPr marL="68580" marR="68580" marT="0" marB="0"/>
                </a:tc>
              </a:tr>
              <a:tr h="429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6-К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Наличие и состояние инженерной защиты объекта, возможность скрытного проникновения на объект с данным средством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Инженерной защиты 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Территория ограждена, есть вахтёры на входах и ночные сторожа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Есть круглосуточная охрана периметра, системы видеонаблюдения, СКУД</a:t>
                      </a:r>
                    </a:p>
                  </a:txBody>
                  <a:tcPr marL="68580" marR="68580" marT="0" marB="0"/>
                </a:tc>
              </a:tr>
              <a:tr h="429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7-К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Наличие и состояние объектовых сил противодействия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Собственных сил 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Собственные силы имеются, но их готовность и профессионализм не на должном уровне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Собственные силы укомплектованы, обучены и находятся в постоянной готовности</a:t>
                      </a:r>
                    </a:p>
                  </a:txBody>
                  <a:tcPr marL="68580" marR="68580" marT="0" marB="0"/>
                </a:tc>
              </a:tr>
              <a:tr h="3542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8-К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Наличие на объекте антитеррористических средств и досмотрового оборудования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Собственных средств 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Имеются отдельные виды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Есть комплекты средств</a:t>
                      </a:r>
                    </a:p>
                  </a:txBody>
                  <a:tcPr marL="68580" marR="68580" marT="0" marB="0"/>
                </a:tc>
              </a:tr>
              <a:tr h="429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9-К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Наличие и состояние объектовых антитеррористических инструктивно-методических разработок для персонала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Документация отсутствует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Есть памятки и общие рекомендации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Есть пакет адресных инструкций руководству и персоналу для типовых случаев</a:t>
                      </a:r>
                    </a:p>
                  </a:txBody>
                  <a:tcPr marL="68580" marR="68580" marT="0" marB="0"/>
                </a:tc>
              </a:tr>
              <a:tr h="429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10-К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Состояние антитеррористической подготовки работающего персонала (определяется тестированием)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Неудовлетворительное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Удовлетворительное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Хорошее и отличное</a:t>
                      </a:r>
                    </a:p>
                  </a:txBody>
                  <a:tcPr marL="68580" marR="68580" marT="0" marB="0"/>
                </a:tc>
              </a:tr>
              <a:tr h="429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11-К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Отраслевой фактор (относимость объекта к объектам повышенного риска)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 числе особо важных охраняемых объектов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 числе потенциально опасных объектов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Объект не относится к типичным объектам террористических устремлений</a:t>
                      </a:r>
                    </a:p>
                  </a:txBody>
                  <a:tcPr marL="68580" marR="68580" marT="0" marB="0"/>
                </a:tc>
              </a:tr>
              <a:tr h="3542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12-К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Внутренний криминогенный фактор (степень криминализации внутри объектовых отношений)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Высокая (есть преступления и латентная преступность)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Средняя (есть конфликты и правонарушения)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Низкая (есть только сложные межличностные отношения)</a:t>
                      </a:r>
                    </a:p>
                  </a:txBody>
                  <a:tcPr marL="68580" marR="68580" marT="0" marB="0"/>
                </a:tc>
              </a:tr>
              <a:tr h="3542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13-К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Внешний криминогенны фактор (степень криминализации отношений вокруг объекта)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Высокая (есть организованные преступные группировки)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Средняя (есть преступления в сфере экономических отношений)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Низкая (есть правонарушения и бытовая преступность)</a:t>
                      </a:r>
                    </a:p>
                  </a:txBody>
                  <a:tcPr marL="68580" marR="68580" marT="0" marB="0"/>
                </a:tc>
              </a:tr>
              <a:tr h="429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14-К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Географический фактор (местонахождение объекта по отношению к мегаполисам, большим городам и очагам терроризма)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Объект внутри зоны риска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Объект в пограничной зоне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Объект за пределами зоны риска</a:t>
                      </a:r>
                    </a:p>
                  </a:txBody>
                  <a:tcPr marL="68580" marR="68580" marT="0" marB="0"/>
                </a:tc>
              </a:tr>
              <a:tr h="3542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</a:rPr>
                        <a:t>15-К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Временной фактор (уровень террористической угрозы в стране в данный промежуток времени)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Низкий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ВОПРОСЫ ЛЕКЦИИ.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Актуальность темы.</a:t>
            </a:r>
          </a:p>
          <a:p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Термины и определения. Понятие технологического терроризма.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Виды радиоактивных, взрывчатых, химических и биологических препаратов, потенциально пригодных для проведения террористических актов.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Методика оценки диверсионно-террористической уязвимости критически важных объектов.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/>
            <a:r>
              <a:rPr lang="ru-RU" sz="2400" b="1" dirty="0" smtClean="0"/>
              <a:t>Заключение.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endParaRPr lang="ru-RU" sz="2400" b="1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8893175" cy="8683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Рекомендации по нормированию ДТУ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900" dirty="0" smtClean="0"/>
              <a:t>Суммарные бальные оценки значимости критериев в разных моделях расчёта варьируются в пределах 150 – 45 (пессимистическая модель), 120 – 0 (базовая модель) и 75 – 0 (оптимистическая модель). Нормировочный множитель во всех моделях избран единым и равен 1/150. При этом бальная оценка ДТУ определяется безразмерным числом, находящимся в пределах от нуля до единицы. Нулевому значению соответствует полная террористическая защищённость (неуязвимость), единице – полная незащищённость (полная террористическая уязвимость) объекта по отношению к конкретной террористической угрозе.</a:t>
            </a:r>
          </a:p>
          <a:p>
            <a:pPr algn="just">
              <a:buNone/>
            </a:pPr>
            <a:endParaRPr lang="ru-RU" sz="2900" dirty="0" smtClean="0"/>
          </a:p>
          <a:p>
            <a:pPr algn="just"/>
            <a:r>
              <a:rPr lang="ru-RU" sz="2900" dirty="0" smtClean="0"/>
              <a:t>Определение ДТУ к каждому виду угроз осуществляется путём экспертной оценки значимости критериев от </a:t>
            </a:r>
            <a:r>
              <a:rPr lang="ru-RU" sz="2900" b="1" dirty="0" smtClean="0"/>
              <a:t>1-К</a:t>
            </a:r>
            <a:r>
              <a:rPr lang="ru-RU" sz="2900" dirty="0" smtClean="0"/>
              <a:t> до </a:t>
            </a:r>
            <a:r>
              <a:rPr lang="ru-RU" sz="2900" b="1" dirty="0" smtClean="0"/>
              <a:t>15-К</a:t>
            </a:r>
            <a:r>
              <a:rPr lang="ru-RU" sz="2900" dirty="0" smtClean="0"/>
              <a:t> при избранной расчётной модели. Экспертная оценка может выполняться как индивидуально, так и группой специалистов.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/>
          <a:lstStyle/>
          <a:p>
            <a:r>
              <a:rPr lang="ru-RU" b="1" dirty="0" smtClean="0"/>
              <a:t>Наиболее вероятные 12 ТУ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92933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500" dirty="0" smtClean="0"/>
              <a:t> </a:t>
            </a:r>
            <a:endParaRPr lang="ru-RU" sz="9600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ТУ по телефону;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демонстративная закладка муляжа ВВ или ВУ;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скрытая закладка ВУ на объекте и его взрыв (мощностью до 1 кт);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ТУ взрыва припаркованного возле объекта автомобиля с химическим ВВ (до 50 кг тротила);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ТУ взрыва химического ВВ в движущемся к объекту автомобиле с террористом-смертником (более 500 кг тротила);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подбрасывание закамуфлированных под бытовые предметы мин-ловушек (до 0,5 кг тротила);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проникновение на объект террориста-смертника с ВУ (до 10 кг тротила);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засылка конкретному адресату ВВ в почтовом отправлении (до 100 г тротила);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захват и удержание заложников с использованием оружия и ВУ;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ТУ с применением радиоактивных веществ (изотопные </a:t>
            </a:r>
            <a:r>
              <a:rPr lang="ru-RU" sz="8000" dirty="0" err="1" smtClean="0"/>
              <a:t>гамма-источники</a:t>
            </a:r>
            <a:r>
              <a:rPr lang="ru-RU" sz="8000" dirty="0" smtClean="0"/>
              <a:t>);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ТУ с применением токсических химикатов (ТУ заражения источников водоснабжения ТХ);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8000" dirty="0" smtClean="0"/>
              <a:t>ТУ с применением биологических веществ (засылка почтового отправления с </a:t>
            </a:r>
            <a:r>
              <a:rPr lang="ru-RU" sz="8000" dirty="0" err="1" smtClean="0"/>
              <a:t>биореагентами</a:t>
            </a:r>
            <a:r>
              <a:rPr lang="ru-RU" sz="8000" dirty="0" smtClean="0"/>
              <a:t>). </a:t>
            </a:r>
          </a:p>
          <a:p>
            <a:endParaRPr lang="ru-RU" sz="8000" dirty="0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5888"/>
            <a:ext cx="9143999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Химические, биологические и радиологические ТУ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59493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7158"/>
                <a:gridCol w="1500198"/>
                <a:gridCol w="2643206"/>
                <a:gridCol w="4643438"/>
              </a:tblGrid>
              <a:tr h="3439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ТУ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Место, дата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Характеристика</a:t>
                      </a:r>
                      <a:endParaRPr lang="ru-RU" sz="1200" dirty="0"/>
                    </a:p>
                  </a:txBody>
                  <a:tcPr/>
                </a:tc>
              </a:tr>
              <a:tr h="3725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ТУ с химическими 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г.Грозный,  2000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Подрыв ёмкостей с хлором</a:t>
                      </a:r>
                      <a:endParaRPr lang="ru-RU" sz="1200" dirty="0"/>
                    </a:p>
                  </a:txBody>
                  <a:tcPr/>
                </a:tc>
              </a:tr>
              <a:tr h="3725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ТУ с химическими ОВ (яды)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Чеченская республика, 2002</a:t>
                      </a:r>
                      <a:r>
                        <a:rPr lang="ru-RU" sz="1200" baseline="0" dirty="0" smtClean="0"/>
                        <a:t>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1200" dirty="0" smtClean="0"/>
                        <a:t>Обнаружение на базе в  больших</a:t>
                      </a:r>
                      <a:r>
                        <a:rPr lang="ru-RU" sz="1200" baseline="0" dirty="0" smtClean="0"/>
                        <a:t> количествах мышьяка и сулемы в пакетах с инструкциями по применению в ТА</a:t>
                      </a:r>
                      <a:endParaRPr lang="ru-RU" sz="1200" dirty="0"/>
                    </a:p>
                  </a:txBody>
                  <a:tcPr/>
                </a:tc>
              </a:tr>
              <a:tr h="3725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Биологические угрозы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США, 1984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Заражение пищи биологическим агентом - сальмонеллой </a:t>
                      </a:r>
                      <a:endParaRPr lang="ru-RU" sz="1200" dirty="0"/>
                    </a:p>
                  </a:txBody>
                  <a:tcPr/>
                </a:tc>
              </a:tr>
              <a:tr h="5158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Биологические угрозы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США, 2001 г. (и некоторые другие страны)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Злоумышленная рассылка в почтовых отправлениях белого порошка со спорами бактерий сибирской язвы (штаммы-возбудители)</a:t>
                      </a:r>
                      <a:endParaRPr lang="ru-RU" sz="1200" dirty="0"/>
                    </a:p>
                  </a:txBody>
                  <a:tcPr/>
                </a:tc>
              </a:tr>
              <a:tr h="4044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Ядерный терроризм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Литва, 1994 г.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 угрозой взорвать Игналинскую АЭС преступная группировка потребовала отмены смертного приговора своему главарю. </a:t>
                      </a:r>
                      <a:endParaRPr lang="ru-RU" sz="1200" dirty="0"/>
                    </a:p>
                  </a:txBody>
                  <a:tcPr/>
                </a:tc>
              </a:tr>
              <a:tr h="9457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Радиологические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угрозы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Европе 70 случаев в год, в США 50 случаев в год, с начала 90-х годов в Грузии было обнаружено 300 "бесхозных« радиоактивных источников, в России 10 случаев в год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Пропажа,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утеря, хищения РВ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США, начиная с 1996 года, было зарегистрировано 850 случаев пропажи радиоактивных материалов, обнаружить которые так и не удалось. </a:t>
                      </a:r>
                      <a:endParaRPr lang="ru-RU" sz="1200" dirty="0"/>
                    </a:p>
                  </a:txBody>
                  <a:tcPr/>
                </a:tc>
              </a:tr>
              <a:tr h="8024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Террористическая радиологическая угроза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ноябре 1995 г. в Измайловском парке в Москве был обнаружен и извлечен из земли контейнер с цезием-137, заложенный чеченскими экстремистами.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была первая реальная попытка осуществления радиационного терроризма. Заявление Д. Дудаева: «То, что мы продемонстрировали в Измайловском парке всему мировому сообществу и Москве, — это мизерная доля тех радиоактивных веществ, которые мы имеем».  </a:t>
                      </a:r>
                      <a:endParaRPr lang="ru-RU" sz="1200" dirty="0"/>
                    </a:p>
                  </a:txBody>
                  <a:tcPr/>
                </a:tc>
              </a:tr>
              <a:tr h="9419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ТУ с применением боевых 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Япония, 1994-1995 г.г.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Религиозной организацией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Аум-Синрике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в подпольной лаборатории было синтезировано ОВ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нервно-паралитического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действия «зарин» и применено с автомобиля на улицах города и в Токийском метро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8644000" cy="595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318487">
                <a:tc rowSpan="2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 оценки</a:t>
                      </a:r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dirty="0" smtClean="0"/>
                        <a:t>Оценка значимости критерия, баллы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410218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Базовая модель «БМ»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Оптимистическая модель «ОМ»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Пессимистическая модель «ПМ»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1-К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2-К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3-К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4-К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5-К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6-К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7-К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8-К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9-К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10-К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11-К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12-К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13-К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14-К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15-К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Сумма баллов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104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ДТУ, %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 b="1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15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ДТУ, относительные единицы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0,49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0,31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Times New Roman"/>
                          <a:ea typeface="Times New Roman"/>
                        </a:rPr>
                        <a:t>0,69</a:t>
                      </a:r>
                      <a:endParaRPr lang="ru-RU" sz="1200" b="1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Пример расчёта ДТУ автобуса для случая скрытой закладки ВВ в салоне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80645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 dirty="0"/>
              <a:t>Основные выводы</a:t>
            </a:r>
            <a:endParaRPr lang="ru-RU" b="1" dirty="0"/>
          </a:p>
          <a:p>
            <a:pPr marL="342900" indent="-342900"/>
            <a:r>
              <a:rPr lang="ru-RU" sz="1600" b="1" dirty="0"/>
              <a:t>1.</a:t>
            </a:r>
            <a:r>
              <a:rPr lang="ru-RU" sz="1600" dirty="0"/>
              <a:t> Опасность РХБ терроризма на территории РФ существует. Из них наиболее масштабный по последствиям, трудности обнаружения и ликвидации последствий – биотерроризм. Предпосылками для его осуществления является наличие сотен предприятий, работающих с возбудителями патогенных микроорганизмов, не исключен также нелегальный ввоз возбудителей рецептур БПА и устройств для их применения  из-за рубежа. </a:t>
            </a:r>
          </a:p>
          <a:p>
            <a:pPr marL="342900" indent="-342900"/>
            <a:r>
              <a:rPr lang="ru-RU" sz="1600" dirty="0" smtClean="0"/>
              <a:t>2. Для </a:t>
            </a:r>
            <a:r>
              <a:rPr lang="ru-RU" sz="1600" dirty="0"/>
              <a:t>поражения нескольких сот или тысяч людей на открытой местности или внутри сооружений (через систему вентиляции) достаточное количество рецептур БПА, в пересчете на ранее разрабатываемые боевые ,– несколько грамм, или при получении их в подпольных лабораториях – несколько литров.</a:t>
            </a:r>
          </a:p>
          <a:p>
            <a:pPr marL="342900" indent="-342900"/>
            <a:endParaRPr lang="ru-RU" sz="1600" dirty="0"/>
          </a:p>
          <a:p>
            <a:pPr marL="342900" indent="-342900"/>
            <a:r>
              <a:rPr lang="ru-RU" sz="1600" dirty="0" smtClean="0"/>
              <a:t>3. Ликвидация </a:t>
            </a:r>
            <a:r>
              <a:rPr lang="ru-RU" sz="1600" dirty="0"/>
              <a:t>последствий </a:t>
            </a:r>
            <a:r>
              <a:rPr lang="ru-RU" sz="1600" dirty="0" err="1"/>
              <a:t>биотерроризма</a:t>
            </a:r>
            <a:r>
              <a:rPr lang="ru-RU" sz="1600" dirty="0"/>
              <a:t> сопряжена с особыми трудностями по установлению зон опасного заражения местности, сооружений и объектов и с высокими затратами на проведение дезинфекционных работ. Одной из главных задач объективной оценки биологической обстановки является экспериментальное установление коэффициента или долы отрыва </a:t>
            </a:r>
            <a:r>
              <a:rPr lang="ru-RU" sz="1600" dirty="0" err="1"/>
              <a:t>высевшего</a:t>
            </a:r>
            <a:r>
              <a:rPr lang="ru-RU" sz="1600" dirty="0"/>
              <a:t> тонкодисперсного аэрозоля БПА от поверхностей.</a:t>
            </a:r>
          </a:p>
          <a:p>
            <a:pPr marL="342900" indent="-342900"/>
            <a:r>
              <a:rPr lang="ru-RU" sz="1600" dirty="0" smtClean="0"/>
              <a:t>4. Для </a:t>
            </a:r>
            <a:r>
              <a:rPr lang="ru-RU" sz="1600" dirty="0"/>
              <a:t>предупреждения </a:t>
            </a:r>
            <a:r>
              <a:rPr lang="ru-RU" sz="1600" dirty="0" err="1"/>
              <a:t>биотерроризма</a:t>
            </a:r>
            <a:r>
              <a:rPr lang="ru-RU" sz="1600" dirty="0"/>
              <a:t> необходимы меры: введение ограничений и контроль лиц (организаций), работающих  с опасными возбудителями заболеваний, а также приобретающих (работающих с) микробиологическое оборудование, используемое для наработки </a:t>
            </a:r>
            <a:r>
              <a:rPr lang="ru-RU" sz="1600" dirty="0" err="1"/>
              <a:t>биокультур</a:t>
            </a:r>
            <a:r>
              <a:rPr lang="ru-RU" sz="1600" dirty="0"/>
              <a:t> (бактерий, вирусов, риккетсий) </a:t>
            </a:r>
          </a:p>
          <a:p>
            <a:pPr marL="342900" indent="-342900">
              <a:buFontTx/>
              <a:buAutoNum type="arabicPeriod" startAt="2"/>
            </a:pPr>
            <a:endParaRPr lang="ru-RU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:\фото отм\19371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813"/>
            <a:ext cx="2428860" cy="242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Public\Pictures\pi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71480"/>
            <a:ext cx="2889639" cy="21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79388" y="4941168"/>
            <a:ext cx="89646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600" b="1" dirty="0"/>
              <a:t>          </a:t>
            </a:r>
            <a:r>
              <a:rPr lang="ru-RU" b="1" dirty="0"/>
              <a:t>ОТМ – </a:t>
            </a:r>
            <a:r>
              <a:rPr lang="ru-RU" b="1" i="1" dirty="0"/>
              <a:t>временное </a:t>
            </a:r>
          </a:p>
          <a:p>
            <a:pPr algn="ctr"/>
            <a:r>
              <a:rPr lang="ru-RU" b="1" dirty="0"/>
              <a:t> ограничение конституционных прав  </a:t>
            </a:r>
            <a:r>
              <a:rPr lang="ru-RU" b="1" dirty="0" smtClean="0"/>
              <a:t>граждан по </a:t>
            </a:r>
            <a:r>
              <a:rPr lang="ru-RU" b="1" dirty="0"/>
              <a:t>судебному решению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НЕ ПОДЛЕЖАТ ОГРАНИЧЕНИЮ ПРАВА И СВОБОДЫ ст. 20,21</a:t>
            </a:r>
            <a:r>
              <a:rPr lang="ru-RU" b="1" dirty="0" smtClean="0">
                <a:solidFill>
                  <a:srgbClr val="FF0000"/>
                </a:solidFill>
              </a:rPr>
              <a:t>, 23(1), 24,28,34(1</a:t>
            </a:r>
            <a:r>
              <a:rPr lang="ru-RU" b="1" dirty="0">
                <a:solidFill>
                  <a:srgbClr val="FF0000"/>
                </a:solidFill>
              </a:rPr>
              <a:t>),40(1),</a:t>
            </a:r>
            <a:r>
              <a:rPr lang="ru-RU" b="1" dirty="0" smtClean="0">
                <a:solidFill>
                  <a:srgbClr val="FF0000"/>
                </a:solidFill>
              </a:rPr>
              <a:t>46-54 </a:t>
            </a:r>
            <a:r>
              <a:rPr lang="ru-RU" b="1" dirty="0">
                <a:solidFill>
                  <a:srgbClr val="FF0000"/>
                </a:solidFill>
              </a:rPr>
              <a:t>Конституции РФ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2857496"/>
            <a:ext cx="62150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180суток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9" name="Picture 2" descr="C:\Documents and Settings\Kirillov\Мои документы\Мои рисунки\фото отм\отм\s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284538"/>
            <a:ext cx="223202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9144000" cy="21431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orig ф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00042"/>
            <a:ext cx="314330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Kirillov\Мои документы\Мои рисунки\фото отм\000229277_000232954_sizus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72075"/>
            <a:ext cx="2428892" cy="1785925"/>
          </a:xfrm>
          <a:prstGeom prst="rect">
            <a:avLst/>
          </a:prstGeom>
          <a:noFill/>
        </p:spPr>
      </p:pic>
      <p:pic>
        <p:nvPicPr>
          <p:cNvPr id="165892" name="Picture 4" descr="C:\Documents and Settings\Kirillov\Мои документы\Мои рисунки\фото отм\1333343990853_bulle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2214578" cy="1511450"/>
          </a:xfrm>
          <a:prstGeom prst="rect">
            <a:avLst/>
          </a:prstGeom>
          <a:noFill/>
        </p:spPr>
      </p:pic>
      <p:pic>
        <p:nvPicPr>
          <p:cNvPr id="15" name="Picture 3" descr="C:\Users\Public\Pictures\simple_img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643182"/>
            <a:ext cx="22733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Public\Pictures\435347422-9382-thickbo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500306"/>
            <a:ext cx="1317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Picture 2" descr="C:\Documents and Settings\Kirillov\Мои документы\Мои рисунки\фото отм\отм\1291489791_stol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2500306"/>
            <a:ext cx="2202850" cy="1639899"/>
          </a:xfrm>
          <a:prstGeom prst="rect">
            <a:avLst/>
          </a:prstGeom>
          <a:noFill/>
        </p:spPr>
      </p:pic>
      <p:pic>
        <p:nvPicPr>
          <p:cNvPr id="2" name="Picture 3" descr="C:\Documents and Settings\Kirillov\Мои документы\Мои рисунки\фото отм\отм\561_1_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57430"/>
            <a:ext cx="2576098" cy="1785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811012"/>
            <a:ext cx="8929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Внимание- </a:t>
            </a:r>
          </a:p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СТС !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0042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Постановление КС от 31.03.2011 г. № 3-п.</a:t>
            </a:r>
          </a:p>
          <a:p>
            <a:pPr algn="just"/>
            <a:r>
              <a:rPr lang="ru-RU" dirty="0" smtClean="0">
                <a:latin typeface="+mj-lt"/>
              </a:rPr>
              <a:t>По делу о проверке конституционности ч.3 ст.138 УК РФ. ч.3 ст.138</a:t>
            </a:r>
          </a:p>
          <a:p>
            <a:pPr algn="just"/>
            <a:r>
              <a:rPr lang="ru-RU" dirty="0" smtClean="0">
                <a:latin typeface="+mj-lt"/>
              </a:rPr>
              <a:t> УК РФ: «Незаконное производство, сбыт или приобретение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(без цели сбыта!)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СТС, предназначенных для негласного </a:t>
            </a:r>
          </a:p>
          <a:p>
            <a:pPr algn="just"/>
            <a:r>
              <a:rPr lang="ru-RU" dirty="0" smtClean="0">
                <a:latin typeface="+mj-lt"/>
              </a:rPr>
              <a:t>получения информации, - …лишением свободы на срок до трёх лет».</a:t>
            </a:r>
          </a:p>
        </p:txBody>
      </p:sp>
      <p:pic>
        <p:nvPicPr>
          <p:cNvPr id="165894" name="Picture 6" descr="C:\Documents and Settings\Kirillov\Мои документы\Мои рисунки\фото отм\tur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928670"/>
            <a:ext cx="1762124" cy="1214436"/>
          </a:xfrm>
          <a:prstGeom prst="rect">
            <a:avLst/>
          </a:prstGeom>
          <a:noFill/>
        </p:spPr>
      </p:pic>
      <p:pic>
        <p:nvPicPr>
          <p:cNvPr id="10" name="Picture 3" descr="C:\Documents and Settings\Kirillov\Мои документы\Мои рисунки\фото отм\отм\750x1000_ut000022734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4558" y="4929174"/>
            <a:ext cx="1959442" cy="1928826"/>
          </a:xfrm>
          <a:prstGeom prst="rect">
            <a:avLst/>
          </a:prstGeom>
          <a:noFill/>
        </p:spPr>
      </p:pic>
      <p:pic>
        <p:nvPicPr>
          <p:cNvPr id="11" name="Picture 5" descr="C:\Documents and Settings\Kirillov\Мои документы\Мои рисунки\фото отм\sonyericsson_xperia_mini_pro_39461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5072074"/>
            <a:ext cx="500066" cy="838590"/>
          </a:xfrm>
          <a:prstGeom prst="rect">
            <a:avLst/>
          </a:prstGeom>
          <a:noFill/>
        </p:spPr>
      </p:pic>
      <p:sp>
        <p:nvSpPr>
          <p:cNvPr id="12" name="Стрелка вниз 11"/>
          <p:cNvSpPr/>
          <p:nvPr/>
        </p:nvSpPr>
        <p:spPr>
          <a:xfrm>
            <a:off x="7572396" y="4643446"/>
            <a:ext cx="484632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214290"/>
            <a:ext cx="9144000" cy="21431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Public\Pictures\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60" y="5500702"/>
            <a:ext cx="105251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343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1785926"/>
            <a:ext cx="3357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ru-RU" sz="2400" b="1" dirty="0" smtClean="0">
                <a:latin typeface="+mj-lt"/>
              </a:rPr>
              <a:t>НИИ-2 11 Центра ФСБ России</a:t>
            </a:r>
          </a:p>
          <a:p>
            <a:pPr algn="l">
              <a:buAutoNum type="arabicPeriod"/>
            </a:pPr>
            <a:r>
              <a:rPr lang="ru-RU" sz="1200" dirty="0" smtClean="0">
                <a:latin typeface="+mj-lt"/>
              </a:rPr>
              <a:t>Государственный центр судебно-медицинских и криминалистических экспертиз Минобороны России</a:t>
            </a:r>
          </a:p>
          <a:p>
            <a:pPr algn="l"/>
            <a:r>
              <a:rPr lang="ru-RU" sz="1200" dirty="0" smtClean="0">
                <a:latin typeface="+mj-lt"/>
              </a:rPr>
              <a:t>3.Экспертно-криминалистический</a:t>
            </a:r>
          </a:p>
          <a:p>
            <a:pPr marL="342900" indent="-342900" algn="l"/>
            <a:r>
              <a:rPr lang="ru-RU" sz="1200" dirty="0" smtClean="0">
                <a:latin typeface="+mj-lt"/>
              </a:rPr>
              <a:t> центр ГУВД Москвы</a:t>
            </a:r>
          </a:p>
          <a:p>
            <a:pPr marL="342900" indent="-342900" algn="l"/>
            <a:r>
              <a:rPr lang="ru-RU" sz="1200" dirty="0" smtClean="0">
                <a:latin typeface="+mj-lt"/>
              </a:rPr>
              <a:t>4. 2 лаборатории Минюста </a:t>
            </a:r>
          </a:p>
          <a:p>
            <a:pPr algn="l"/>
            <a:r>
              <a:rPr lang="ru-RU" sz="1200" dirty="0" smtClean="0">
                <a:latin typeface="+mj-lt"/>
              </a:rPr>
              <a:t>Гагаринский районный суд г. Москвы «Российская </a:t>
            </a:r>
            <a:r>
              <a:rPr lang="ru-RU" sz="1400" dirty="0" smtClean="0">
                <a:latin typeface="+mj-lt"/>
              </a:rPr>
              <a:t>газета» от 09.02.2010 г. «Пятиминутка правды». </a:t>
            </a:r>
            <a:endParaRPr lang="ru-RU" sz="1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09120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Ст. 49 Конституции РФ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2. Обвиняемый не обязан доказывать свою невиновность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5650" name="Picture 2" descr="C:\Documents and Settings\Kirillov\Мои документы\Мои рисунки\фото отм\229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3000396" cy="2615731"/>
          </a:xfrm>
          <a:prstGeom prst="rect">
            <a:avLst/>
          </a:prstGeom>
          <a:noFill/>
        </p:spPr>
      </p:pic>
      <p:pic>
        <p:nvPicPr>
          <p:cNvPr id="155651" name="Picture 3" descr="C:\Documents and Settings\Kirillov\Мои документы\Мои рисунки\фото отм\programm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2285984" cy="2151543"/>
          </a:xfrm>
          <a:prstGeom prst="rect">
            <a:avLst/>
          </a:prstGeom>
          <a:noFill/>
        </p:spPr>
      </p:pic>
      <p:pic>
        <p:nvPicPr>
          <p:cNvPr id="10" name="Picture 232" descr="Знак ги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214290"/>
            <a:ext cx="9144000" cy="21431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714356"/>
            <a:ext cx="9144000" cy="607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ЦЕНТРЫ ПСИХОФИЗИОЛОГИЧЕСКОЙ ЭКСПЕРТИЗЫ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США в СУДЕ с 1993 года, ФБР и ЦРУ с 1947 г. </a:t>
            </a:r>
          </a:p>
          <a:p>
            <a:pPr algn="just"/>
            <a:r>
              <a:rPr lang="ru-RU" dirty="0" smtClean="0"/>
              <a:t>В Суде Польша, Япония.</a:t>
            </a:r>
          </a:p>
          <a:p>
            <a:pPr algn="just"/>
            <a:r>
              <a:rPr lang="ru-RU" dirty="0" smtClean="0"/>
              <a:t>В СССР в ОРД с 1975 г. до 1991 г. только КГБ и ГРУ. Российский «Диагноз» 4500 </a:t>
            </a:r>
            <a:r>
              <a:rPr lang="ru-RU" dirty="0" err="1" smtClean="0"/>
              <a:t>у.е</a:t>
            </a:r>
            <a:r>
              <a:rPr lang="ru-RU" dirty="0" smtClean="0"/>
              <a:t>., в США – 11000 </a:t>
            </a:r>
            <a:r>
              <a:rPr lang="ru-RU" dirty="0" err="1" smtClean="0"/>
              <a:t>у.е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Tm="83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5723E-6 C 0.00364 0.00648 0.00503 0.00763 0.00955 0.00463 C 0.0092 0.0007 0.01007 -0.00462 0.0085 -0.0074 C 0.00816 -0.00763 0.00069 -0.003 3.61111E-6 -0.00231 C -0.00382 0.00278 -0.00643 0.00879 -0.01077 0.0118 C -0.01198 0.0111 -0.01372 0.01156 -0.01424 0.00925 C -0.01563 0.00347 -0.01077 -0.00092 -0.00955 -0.00231 C -0.004 0.00463 -0.00295 0.00486 0.00364 0.00232 C 0.0033 -0.00092 0.00382 -0.00555 0.0026 -0.0074 C -0.00209 -0.01364 -0.0033 0.01341 -0.00348 0.01411 C -0.00816 0.0044 -0.00799 -0.00531 -0.00122 -0.00971 C 0.00208 0.00925 -0.00122 0.00532 0.0085 0.00232 C 0.00034 -0.00323 0.00104 0.00856 3.61111E-6 0.02128 C -0.00573 0.01734 -0.00521 0.0155 -0.00348 0.00463 C -0.00157 0.00532 0.00069 0.00532 0.0026 0.00694 C 0.00902 0.01272 -0.00052 0.0148 0.00955 0.00925 C 0.0118 -0.00208 0.01059 -0.0037 0.00486 -3.75723E-6 C 0.00364 0.00232 0.00277 0.00602 0.00121 0.00694 C -0.00087 0.00833 -0.00504 0.0007 -0.00348 -0.00231 C -0.00261 -0.00416 -0.00122 -0.00092 3.61111E-6 -3.75723E-6 Z " pathEditMode="relative" rAng="0" ptsTypes="ffffffffffffffffffff">
                                      <p:cBhvr>
                                        <p:cTn id="9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6021288"/>
            <a:ext cx="8964613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5" name="Picture 4" descr="W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25144"/>
            <a:ext cx="1728192" cy="1501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79512" y="-149914"/>
            <a:ext cx="871296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141243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Терроризм технологический -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использование или угроза использования ядерного, химического и биологического оружия, радиоактивных, высокотоксичных химических и биологических веществ,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 также захват или попытки захвата экстремистами ядерных и иных объектов, представляющих повышенную опасность для жизни и здоровья людей, ради достижения целей политического или материального характера.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964488" cy="61926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800" b="1" dirty="0"/>
              <a:t>Критически важный объект</a:t>
            </a:r>
            <a:r>
              <a:rPr lang="ru-RU" sz="4800" i="1" dirty="0"/>
              <a:t> </a:t>
            </a:r>
            <a:endParaRPr lang="ru-RU" sz="4800" i="1" dirty="0" smtClean="0"/>
          </a:p>
          <a:p>
            <a:pPr algn="just">
              <a:buNone/>
            </a:pPr>
            <a:r>
              <a:rPr lang="ru-RU" i="1" dirty="0" smtClean="0">
                <a:sym typeface="Symbol"/>
              </a:rPr>
              <a:t></a:t>
            </a:r>
            <a:r>
              <a:rPr lang="ru-RU" dirty="0" smtClean="0"/>
              <a:t> </a:t>
            </a:r>
            <a:r>
              <a:rPr lang="ru-RU" dirty="0"/>
              <a:t>объект, нарушение или прекращение функционирования которого приводит на длительный период к потере управления, разрушению инфраструктуры, необратимому негативному изменению или разрушению экономики страны, субъекта или крупной административно-территориальной единицы, или существенному ухудшению безопасности жизнедеятельности населения, проживающего на этой территории.</a:t>
            </a:r>
          </a:p>
          <a:p>
            <a:pPr algn="just"/>
            <a:endParaRPr lang="ru-RU" sz="3600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408712"/>
          </a:xfrm>
        </p:spPr>
        <p:txBody>
          <a:bodyPr>
            <a:noAutofit/>
          </a:bodyPr>
          <a:lstStyle/>
          <a:p>
            <a:r>
              <a:rPr lang="ru-RU" sz="2400" b="1" dirty="0"/>
              <a:t>Террористическая угроза</a:t>
            </a:r>
            <a:r>
              <a:rPr lang="ru-RU" sz="2400" dirty="0"/>
              <a:t> </a:t>
            </a:r>
            <a:r>
              <a:rPr lang="ru-RU" sz="2400" dirty="0">
                <a:sym typeface="Symbol"/>
              </a:rPr>
              <a:t></a:t>
            </a:r>
            <a:r>
              <a:rPr lang="ru-RU" sz="2400" dirty="0"/>
              <a:t> это один из возможных способов совершения террористического акта.</a:t>
            </a:r>
          </a:p>
          <a:p>
            <a:r>
              <a:rPr lang="ru-RU" sz="2400" b="1" dirty="0"/>
              <a:t>Терроризм </a:t>
            </a:r>
            <a:r>
              <a:rPr lang="ru-RU" sz="2400" dirty="0">
                <a:sym typeface="Symbol"/>
              </a:rPr>
              <a:t></a:t>
            </a:r>
            <a:r>
              <a:rPr lang="ru-RU" sz="2400" dirty="0"/>
              <a:t> идеология насилия 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действий.</a:t>
            </a:r>
          </a:p>
          <a:p>
            <a:r>
              <a:rPr lang="ru-RU" sz="2400" b="1" dirty="0"/>
              <a:t>Террористический акт</a:t>
            </a:r>
            <a:r>
              <a:rPr lang="ru-RU" sz="2400" dirty="0"/>
              <a:t> </a:t>
            </a:r>
            <a:r>
              <a:rPr lang="ru-RU" sz="2400" dirty="0">
                <a:sym typeface="Symbol"/>
              </a:rPr>
              <a:t></a:t>
            </a:r>
            <a:r>
              <a:rPr lang="ru-RU" sz="2400" dirty="0"/>
              <a:t> совершение, взрыва, поджога или иных действий, связанных с устрашением населения и создающих опасность гибели человека, причинения значительного имущественного ущерба либо наступления экологической катастрофы или иных особо тяжких последствий, в целях противоправного воздействия на принятие решения органами государственной власти, органами местного самоуправления или международными организациями, а также угроза совершения указанных действий в тех же целях.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200" b="1" dirty="0" smtClean="0"/>
              <a:t>Количество </a:t>
            </a:r>
            <a:r>
              <a:rPr lang="ru-RU" sz="4200" b="1" dirty="0"/>
              <a:t>объектов высокой потенциальной опасности </a:t>
            </a:r>
            <a:r>
              <a:rPr lang="ru-RU" sz="4200" b="1" dirty="0" smtClean="0"/>
              <a:t>в РФ</a:t>
            </a:r>
            <a:endParaRPr lang="ru-RU" dirty="0"/>
          </a:p>
          <a:p>
            <a:r>
              <a:rPr lang="ru-RU" dirty="0"/>
              <a:t>Ядерный военный </a:t>
            </a:r>
            <a:r>
              <a:rPr lang="ru-RU" dirty="0" smtClean="0"/>
              <a:t>комплекс           1 </a:t>
            </a:r>
            <a:r>
              <a:rPr lang="ru-RU" dirty="0"/>
              <a:t>500</a:t>
            </a:r>
          </a:p>
          <a:p>
            <a:r>
              <a:rPr lang="ru-RU" dirty="0"/>
              <a:t>Ядерный гражданский </a:t>
            </a:r>
            <a:r>
              <a:rPr lang="ru-RU" dirty="0" smtClean="0"/>
              <a:t>комплекс   800</a:t>
            </a:r>
            <a:endParaRPr lang="ru-RU" dirty="0"/>
          </a:p>
          <a:p>
            <a:r>
              <a:rPr lang="ru-RU" dirty="0"/>
              <a:t>Химический </a:t>
            </a:r>
            <a:r>
              <a:rPr lang="ru-RU" dirty="0" smtClean="0"/>
              <a:t>комплекс                       3 </a:t>
            </a:r>
            <a:r>
              <a:rPr lang="ru-RU" dirty="0"/>
              <a:t>500</a:t>
            </a:r>
          </a:p>
          <a:p>
            <a:r>
              <a:rPr lang="ru-RU" dirty="0"/>
              <a:t>Уникальные инженерные комплексы (плотины, </a:t>
            </a:r>
            <a:r>
              <a:rPr lang="ru-RU" dirty="0" smtClean="0"/>
              <a:t>дамбы)                                70</a:t>
            </a:r>
            <a:endParaRPr lang="ru-RU" dirty="0"/>
          </a:p>
          <a:p>
            <a:r>
              <a:rPr lang="ru-RU" dirty="0"/>
              <a:t>Металлургический </a:t>
            </a:r>
            <a:r>
              <a:rPr lang="ru-RU" dirty="0" smtClean="0"/>
              <a:t>комплекс           160</a:t>
            </a:r>
            <a:endParaRPr lang="ru-RU" dirty="0"/>
          </a:p>
          <a:p>
            <a:r>
              <a:rPr lang="ru-RU" dirty="0"/>
              <a:t>Магистральные </a:t>
            </a:r>
            <a:r>
              <a:rPr lang="ru-RU" dirty="0" smtClean="0"/>
              <a:t>трубопроводы240 </a:t>
            </a:r>
            <a:r>
              <a:rPr lang="ru-RU" dirty="0"/>
              <a:t>(тыс. км)</a:t>
            </a:r>
          </a:p>
          <a:p>
            <a:r>
              <a:rPr lang="ru-RU" dirty="0"/>
              <a:t>Транспортный </a:t>
            </a:r>
            <a:r>
              <a:rPr lang="ru-RU" dirty="0" smtClean="0"/>
              <a:t>комплекс                    30 </a:t>
            </a:r>
            <a:r>
              <a:rPr lang="ru-RU" dirty="0"/>
              <a:t>000</a:t>
            </a:r>
          </a:p>
          <a:p>
            <a:endParaRPr lang="ru-RU" dirty="0"/>
          </a:p>
        </p:txBody>
      </p:sp>
      <p:pic>
        <p:nvPicPr>
          <p:cNvPr id="4" name="Picture 10" descr="Файл:Achtung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671" y="5174432"/>
            <a:ext cx="1922329" cy="1683568"/>
          </a:xfrm>
          <a:prstGeom prst="rect">
            <a:avLst/>
          </a:prstGeom>
          <a:noFill/>
        </p:spPr>
      </p:pic>
      <p:pic>
        <p:nvPicPr>
          <p:cNvPr id="5" name="Picture 8" descr="W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64" y="5373217"/>
            <a:ext cx="1709104" cy="14847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58052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Внимание опасность. Прочие опасности.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66936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4800" b="1" dirty="0" smtClean="0"/>
              <a:t>Более </a:t>
            </a:r>
            <a:r>
              <a:rPr lang="ru-RU" sz="4800" b="1" dirty="0"/>
              <a:t>половины </a:t>
            </a:r>
            <a:r>
              <a:rPr lang="ru-RU" dirty="0"/>
              <a:t>населения РФ проживает в зонах возможного действия поражающих и вредных факторов ЧС. </a:t>
            </a:r>
            <a:r>
              <a:rPr lang="ru-RU" dirty="0" smtClean="0"/>
              <a:t>Зоны </a:t>
            </a:r>
            <a:r>
              <a:rPr lang="ru-RU" dirty="0"/>
              <a:t>возможного действия поражающих и вредных факторов ЧС составляют </a:t>
            </a:r>
            <a:r>
              <a:rPr lang="ru-RU" sz="4800" b="1" dirty="0" smtClean="0"/>
              <a:t>32%</a:t>
            </a:r>
            <a:r>
              <a:rPr lang="ru-RU" dirty="0" smtClean="0"/>
              <a:t> ее </a:t>
            </a:r>
            <a:r>
              <a:rPr lang="ru-RU" dirty="0"/>
              <a:t>территории. </a:t>
            </a:r>
            <a:endParaRPr lang="ru-RU" dirty="0" smtClean="0"/>
          </a:p>
          <a:p>
            <a:pPr algn="just"/>
            <a:r>
              <a:rPr lang="ru-RU" dirty="0" smtClean="0"/>
              <a:t>Наибольшая </a:t>
            </a:r>
            <a:r>
              <a:rPr lang="ru-RU" dirty="0"/>
              <a:t>средняя плотность населения в зонах возможного поражения при ЧС наблюдается в Центральном </a:t>
            </a:r>
            <a:r>
              <a:rPr lang="ru-RU" dirty="0" smtClean="0"/>
              <a:t>и </a:t>
            </a:r>
            <a:r>
              <a:rPr lang="ru-RU" dirty="0" err="1" smtClean="0"/>
              <a:t>Приволжско-Уральском</a:t>
            </a:r>
            <a:r>
              <a:rPr lang="ru-RU" dirty="0" smtClean="0"/>
              <a:t> федеральных округах</a:t>
            </a:r>
            <a:r>
              <a:rPr lang="ru-RU" dirty="0"/>
              <a:t>. В этих же округах </a:t>
            </a:r>
            <a:r>
              <a:rPr lang="ru-RU" dirty="0" smtClean="0"/>
              <a:t>сосредоточено </a:t>
            </a:r>
            <a:r>
              <a:rPr lang="ru-RU" dirty="0"/>
              <a:t>и наибольшее количество </a:t>
            </a:r>
            <a:r>
              <a:rPr lang="ru-RU" dirty="0" smtClean="0"/>
              <a:t>потенциально опасных </a:t>
            </a:r>
            <a:r>
              <a:rPr lang="ru-RU" dirty="0"/>
              <a:t>объектов.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26469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600" i="1" dirty="0" smtClean="0"/>
              <a:t>28</a:t>
            </a:r>
            <a:r>
              <a:rPr lang="ru-RU" sz="4600" i="1" dirty="0"/>
              <a:t>% россиян живут в зонах возможного химического заражения. «Главные очаги» его – базы хранения ОВ. </a:t>
            </a:r>
            <a:endParaRPr lang="ru-RU" sz="4600" i="1" dirty="0" smtClean="0"/>
          </a:p>
          <a:p>
            <a:pPr algn="just">
              <a:buNone/>
            </a:pPr>
            <a:r>
              <a:rPr lang="ru-RU" sz="4600" dirty="0" smtClean="0"/>
              <a:t>Таковых </a:t>
            </a:r>
            <a:r>
              <a:rPr lang="ru-RU" sz="4600" dirty="0"/>
              <a:t>на территории России семь: </a:t>
            </a:r>
            <a:endParaRPr lang="ru-RU" sz="4600" dirty="0" smtClean="0"/>
          </a:p>
          <a:p>
            <a:pPr algn="just">
              <a:buNone/>
            </a:pPr>
            <a:endParaRPr lang="ru-RU" sz="4600" dirty="0" smtClean="0"/>
          </a:p>
          <a:p>
            <a:pPr algn="just"/>
            <a:r>
              <a:rPr lang="ru-RU" sz="4600" dirty="0" smtClean="0"/>
              <a:t>пос</a:t>
            </a:r>
            <a:r>
              <a:rPr lang="ru-RU" sz="4600" dirty="0"/>
              <a:t>. Горный (Саратовская область</a:t>
            </a:r>
            <a:r>
              <a:rPr lang="ru-RU" sz="4600" dirty="0" smtClean="0"/>
              <a:t>),</a:t>
            </a:r>
          </a:p>
          <a:p>
            <a:pPr algn="just"/>
            <a:r>
              <a:rPr lang="ru-RU" sz="4600" dirty="0" smtClean="0"/>
              <a:t>пос. </a:t>
            </a:r>
            <a:r>
              <a:rPr lang="ru-RU" sz="4600" dirty="0" err="1"/>
              <a:t>Леонидовка</a:t>
            </a:r>
            <a:r>
              <a:rPr lang="ru-RU" sz="4600" dirty="0"/>
              <a:t> (Пензенская область</a:t>
            </a:r>
            <a:r>
              <a:rPr lang="ru-RU" sz="4600" dirty="0" smtClean="0"/>
              <a:t>)</a:t>
            </a:r>
          </a:p>
          <a:p>
            <a:pPr algn="just"/>
            <a:r>
              <a:rPr lang="ru-RU" sz="4600" dirty="0" smtClean="0"/>
              <a:t>пос. </a:t>
            </a:r>
            <a:r>
              <a:rPr lang="ru-RU" sz="4600" dirty="0" err="1" smtClean="0"/>
              <a:t>Марадыковский</a:t>
            </a:r>
            <a:r>
              <a:rPr lang="ru-RU" sz="4600" dirty="0" smtClean="0"/>
              <a:t> </a:t>
            </a:r>
            <a:r>
              <a:rPr lang="ru-RU" sz="4600" dirty="0"/>
              <a:t>(Кировская область), </a:t>
            </a:r>
            <a:endParaRPr lang="ru-RU" sz="4600" dirty="0" smtClean="0"/>
          </a:p>
          <a:p>
            <a:pPr algn="just"/>
            <a:r>
              <a:rPr lang="ru-RU" sz="4600" dirty="0" smtClean="0"/>
              <a:t>г</a:t>
            </a:r>
            <a:r>
              <a:rPr lang="ru-RU" sz="4600" dirty="0"/>
              <a:t>. Щучье (Курганская область) </a:t>
            </a:r>
            <a:endParaRPr lang="ru-RU" sz="4600" dirty="0" smtClean="0"/>
          </a:p>
          <a:p>
            <a:pPr algn="just"/>
            <a:r>
              <a:rPr lang="ru-RU" sz="4600" dirty="0" smtClean="0"/>
              <a:t> г. Почеп </a:t>
            </a:r>
            <a:r>
              <a:rPr lang="ru-RU" sz="4600" dirty="0"/>
              <a:t>(Брянская </a:t>
            </a:r>
            <a:r>
              <a:rPr lang="ru-RU" sz="4600" dirty="0" err="1" smtClean="0"/>
              <a:t>облаг.сть</a:t>
            </a:r>
            <a:r>
              <a:rPr lang="ru-RU" sz="4600" dirty="0"/>
              <a:t>), </a:t>
            </a:r>
            <a:endParaRPr lang="ru-RU" sz="4600" dirty="0" smtClean="0"/>
          </a:p>
          <a:p>
            <a:pPr algn="just"/>
            <a:r>
              <a:rPr lang="ru-RU" sz="4600" dirty="0" smtClean="0"/>
              <a:t>г. Камбарка </a:t>
            </a:r>
          </a:p>
          <a:p>
            <a:pPr algn="just"/>
            <a:r>
              <a:rPr lang="ru-RU" sz="4600" dirty="0" smtClean="0"/>
              <a:t>пос</a:t>
            </a:r>
            <a:r>
              <a:rPr lang="ru-RU" sz="4600" dirty="0"/>
              <a:t>. </a:t>
            </a:r>
            <a:r>
              <a:rPr lang="ru-RU" sz="4600" dirty="0" err="1"/>
              <a:t>Кизнер</a:t>
            </a:r>
            <a:r>
              <a:rPr lang="ru-RU" sz="4600" dirty="0"/>
              <a:t> в Удмуртии. </a:t>
            </a:r>
            <a:endParaRPr lang="ru-RU" sz="4600" dirty="0" smtClean="0"/>
          </a:p>
          <a:p>
            <a:pPr algn="just"/>
            <a:endParaRPr lang="ru-RU" sz="4600" dirty="0" smtClean="0"/>
          </a:p>
          <a:p>
            <a:pPr algn="just">
              <a:buNone/>
            </a:pPr>
            <a:r>
              <a:rPr lang="ru-RU" sz="7600" b="1" dirty="0" smtClean="0"/>
              <a:t>В </a:t>
            </a:r>
            <a:r>
              <a:rPr lang="ru-RU" sz="7600" b="1" dirty="0"/>
              <a:t>общей сложности на объектах хранится 40 тыс. </a:t>
            </a:r>
            <a:r>
              <a:rPr lang="ru-RU" sz="7600" b="1" dirty="0" smtClean="0"/>
              <a:t>т. </a:t>
            </a:r>
            <a:r>
              <a:rPr lang="ru-RU" sz="7600" b="1" dirty="0"/>
              <a:t>боевых ОВ. В нашей стране самые большие запасы ОВ в мире</a:t>
            </a:r>
            <a:r>
              <a:rPr lang="ru-RU" sz="7600" b="1" dirty="0" smtClean="0"/>
              <a:t>.</a:t>
            </a:r>
          </a:p>
          <a:p>
            <a:pPr algn="just">
              <a:buNone/>
            </a:pPr>
            <a:endParaRPr lang="ru-RU" sz="5800" b="1" dirty="0" smtClean="0"/>
          </a:p>
          <a:p>
            <a:pPr algn="just">
              <a:buNone/>
            </a:pPr>
            <a:r>
              <a:rPr lang="ru-RU" sz="5100" b="1" dirty="0" smtClean="0"/>
              <a:t>В 1997 г.  принят ФЗ-76 «Об уничтожении ХО»</a:t>
            </a:r>
            <a:endParaRPr lang="ru-RU" sz="5100" b="1" dirty="0"/>
          </a:p>
          <a:p>
            <a:endParaRPr lang="ru-RU" dirty="0"/>
          </a:p>
        </p:txBody>
      </p:sp>
      <p:pic>
        <p:nvPicPr>
          <p:cNvPr id="48130" name="Picture 2" descr="Картинка загружается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48680"/>
            <a:ext cx="2910746" cy="2583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3068960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Опасно. Ядовитые вещества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Особенности РХБ терроризма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3"/>
            <a:ext cx="8750331" cy="5091126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sz="2000" dirty="0" smtClean="0"/>
              <a:t>Применение компонентов отравляющих и высокотоксичных веществ, биологических рецептур, а также радиоактивных веществ в террористических актах зачастую не имеет демаскирующих признаков (взрывов, цвета, запаха и видимых следов заражения среды).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sz="2000" dirty="0" smtClean="0"/>
              <a:t>Перечень потенциально опасных веществ, по сравнению с взрывчатыми, шире в сотни раз. При этом радиационные, химические вещества и контагиозные рецептуры резко различны по физико-химическим и токсическим свойствам, что существенно усложняет задачу  их идентификации и ликвидации последствий.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sz="2000" dirty="0" smtClean="0"/>
              <a:t>Последствия акции РХБ терроризма могут быть пролонгированы на длительный срок, а количество пораженных при применении биологических средств, при отсутствии защитных мер, может расти в геометрической прогрессии. 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ru-RU" sz="2000" dirty="0" smtClean="0"/>
              <a:t>Морально-психологическое воздействие характера поражения от этих веществ несравненно выше, чем от взрывчатых веществ.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2910</Words>
  <Application>Microsoft Office PowerPoint</Application>
  <PresentationFormat>Экран (4:3)</PresentationFormat>
  <Paragraphs>409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Бумажная</vt:lpstr>
      <vt:lpstr>Террористические угрозы с применением радиоактивных, взрывчатых и химических веществ и оценка террористической уязвимости критически важных объектов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РХБ терроризма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Вводятся 15 криминолого-криминалистических критериев </vt:lpstr>
      <vt:lpstr>           Рейтинговая оценка значимости критериев для различных моделей расчёта диверсионно-террористической уязвимости (ДТУ) </vt:lpstr>
      <vt:lpstr>       Общие рекомендации по ранжированию критериев ТУ</vt:lpstr>
      <vt:lpstr>Рекомендации по нормированию ДТУ</vt:lpstr>
      <vt:lpstr>Наиболее вероятные 12 ТУ</vt:lpstr>
      <vt:lpstr>Химические, биологические и радиологические ТУ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Kirillov</dc:creator>
  <cp:lastModifiedBy>user</cp:lastModifiedBy>
  <cp:revision>127</cp:revision>
  <dcterms:created xsi:type="dcterms:W3CDTF">2011-09-26T13:41:22Z</dcterms:created>
  <dcterms:modified xsi:type="dcterms:W3CDTF">2012-07-16T06:08:18Z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TC011408031049</vt:lpwstr>
  </property>
</Properties>
</file>